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74" r:id="rId2"/>
    <p:sldId id="27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</p:sldIdLst>
  <p:sldSz cx="14630400" cy="82296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4660"/>
  </p:normalViewPr>
  <p:slideViewPr>
    <p:cSldViewPr snapToGrid="0">
      <p:cViewPr>
        <p:scale>
          <a:sx n="50" d="100"/>
          <a:sy n="50" d="100"/>
        </p:scale>
        <p:origin x="1116" y="2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800" y="1346836"/>
            <a:ext cx="10972800" cy="2865120"/>
          </a:xfrm>
        </p:spPr>
        <p:txBody>
          <a:bodyPr anchor="b"/>
          <a:lstStyle>
            <a:lvl1pPr algn="ctr"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4322446"/>
            <a:ext cx="10972800" cy="1986914"/>
          </a:xfrm>
        </p:spPr>
        <p:txBody>
          <a:bodyPr/>
          <a:lstStyle>
            <a:lvl1pPr marL="0" indent="0" algn="ctr">
              <a:buNone/>
              <a:defRPr sz="2880"/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8DA7F-28ED-43CA-B345-8C7BDCD01583}" type="datetimeFigureOut">
              <a:rPr lang="en-IN" smtClean="0"/>
              <a:t>15-10-2025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1856FE-2758-4977-8F57-42B8A90C079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078432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8DA7F-28ED-43CA-B345-8C7BDCD01583}" type="datetimeFigureOut">
              <a:rPr lang="en-IN" smtClean="0"/>
              <a:t>15-10-2025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1856FE-2758-4977-8F57-42B8A90C079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317115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469880" y="438150"/>
            <a:ext cx="3154680" cy="697420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05840" y="438150"/>
            <a:ext cx="9281160" cy="697420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8DA7F-28ED-43CA-B345-8C7BDCD01583}" type="datetimeFigureOut">
              <a:rPr lang="en-IN" smtClean="0"/>
              <a:t>15-10-2025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1856FE-2758-4977-8F57-42B8A90C079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76048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8DA7F-28ED-43CA-B345-8C7BDCD01583}" type="datetimeFigureOut">
              <a:rPr lang="en-IN" smtClean="0"/>
              <a:t>15-10-2025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1856FE-2758-4977-8F57-42B8A90C079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703702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8220" y="2051686"/>
            <a:ext cx="12618720" cy="3423284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8220" y="5507356"/>
            <a:ext cx="12618720" cy="1800224"/>
          </a:xfrm>
        </p:spPr>
        <p:txBody>
          <a:bodyPr/>
          <a:lstStyle>
            <a:lvl1pPr marL="0" indent="0">
              <a:buNone/>
              <a:defRPr sz="2880">
                <a:solidFill>
                  <a:schemeClr val="tx1">
                    <a:tint val="82000"/>
                  </a:schemeClr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82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82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82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82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82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82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8DA7F-28ED-43CA-B345-8C7BDCD01583}" type="datetimeFigureOut">
              <a:rPr lang="en-IN" smtClean="0"/>
              <a:t>15-10-2025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1856FE-2758-4977-8F57-42B8A90C079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804522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058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066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8DA7F-28ED-43CA-B345-8C7BDCD01583}" type="datetimeFigureOut">
              <a:rPr lang="en-IN" smtClean="0"/>
              <a:t>15-10-2025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1856FE-2758-4977-8F57-42B8A90C079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271143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438150"/>
            <a:ext cx="12618720" cy="15906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7746" y="2017396"/>
            <a:ext cx="6189344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7746" y="3006090"/>
            <a:ext cx="6189344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406640" y="2017396"/>
            <a:ext cx="6219826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06640" y="3006090"/>
            <a:ext cx="6219826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8DA7F-28ED-43CA-B345-8C7BDCD01583}" type="datetimeFigureOut">
              <a:rPr lang="en-IN" smtClean="0"/>
              <a:t>15-10-2025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1856FE-2758-4977-8F57-42B8A90C079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963956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8DA7F-28ED-43CA-B345-8C7BDCD01583}" type="datetimeFigureOut">
              <a:rPr lang="en-IN" smtClean="0"/>
              <a:t>15-10-2025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1856FE-2758-4977-8F57-42B8A90C079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000360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8DA7F-28ED-43CA-B345-8C7BDCD01583}" type="datetimeFigureOut">
              <a:rPr lang="en-IN" smtClean="0"/>
              <a:t>15-10-2025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1856FE-2758-4977-8F57-42B8A90C079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587922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>
              <a:defRPr sz="3840"/>
            </a:lvl1pPr>
            <a:lvl2pPr>
              <a:defRPr sz="3360"/>
            </a:lvl2pPr>
            <a:lvl3pPr>
              <a:defRPr sz="288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8DA7F-28ED-43CA-B345-8C7BDCD01583}" type="datetimeFigureOut">
              <a:rPr lang="en-IN" smtClean="0"/>
              <a:t>15-10-2025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1856FE-2758-4977-8F57-42B8A90C079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770477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219826" y="1184911"/>
            <a:ext cx="7406640" cy="5848350"/>
          </a:xfrm>
        </p:spPr>
        <p:txBody>
          <a:bodyPr anchor="t"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8DA7F-28ED-43CA-B345-8C7BDCD01583}" type="datetimeFigureOut">
              <a:rPr lang="en-IN" smtClean="0"/>
              <a:t>15-10-2025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1856FE-2758-4977-8F57-42B8A90C079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960463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05840" y="438150"/>
            <a:ext cx="12618720" cy="1590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40" y="2190750"/>
            <a:ext cx="12618720" cy="5221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4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D58DA7F-28ED-43CA-B345-8C7BDCD01583}" type="datetimeFigureOut">
              <a:rPr lang="en-IN" smtClean="0"/>
              <a:t>15-10-2025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4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4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E1856FE-2758-4977-8F57-42B8A90C079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375501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52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Freeform: Shape 68">
            <a:extLst>
              <a:ext uri="{FF2B5EF4-FFF2-40B4-BE49-F238E27FC236}">
                <a16:creationId xmlns:a16="http://schemas.microsoft.com/office/drawing/2014/main" id="{C682DDD4-2491-78A5-8BD6-0969326962C3}"/>
              </a:ext>
            </a:extLst>
          </p:cNvPr>
          <p:cNvSpPr/>
          <p:nvPr/>
        </p:nvSpPr>
        <p:spPr>
          <a:xfrm>
            <a:off x="-4615196" y="3104401"/>
            <a:ext cx="3789297" cy="3389324"/>
          </a:xfrm>
          <a:custGeom>
            <a:avLst/>
            <a:gdLst>
              <a:gd name="connsiteX0" fmla="*/ 1412423 w 3789297"/>
              <a:gd name="connsiteY0" fmla="*/ 99071 h 3389324"/>
              <a:gd name="connsiteX1" fmla="*/ 1418527 w 3789297"/>
              <a:gd name="connsiteY1" fmla="*/ 131234 h 3389324"/>
              <a:gd name="connsiteX2" fmla="*/ 1996073 w 3789297"/>
              <a:gd name="connsiteY2" fmla="*/ 992662 h 3389324"/>
              <a:gd name="connsiteX3" fmla="*/ 2096069 w 3789297"/>
              <a:gd name="connsiteY3" fmla="*/ 1065745 h 3389324"/>
              <a:gd name="connsiteX4" fmla="*/ 1996071 w 3789297"/>
              <a:gd name="connsiteY4" fmla="*/ 1138830 h 3389324"/>
              <a:gd name="connsiteX5" fmla="*/ 1418525 w 3789297"/>
              <a:gd name="connsiteY5" fmla="*/ 2000257 h 3389324"/>
              <a:gd name="connsiteX6" fmla="*/ 1412619 w 3789297"/>
              <a:gd name="connsiteY6" fmla="*/ 2031376 h 3389324"/>
              <a:gd name="connsiteX7" fmla="*/ 1412618 w 3789297"/>
              <a:gd name="connsiteY7" fmla="*/ 2031376 h 3389324"/>
              <a:gd name="connsiteX8" fmla="*/ 1386416 w 3789297"/>
              <a:gd name="connsiteY8" fmla="*/ 2169434 h 3389324"/>
              <a:gd name="connsiteX9" fmla="*/ 1375477 w 3789297"/>
              <a:gd name="connsiteY9" fmla="*/ 2343645 h 3389324"/>
              <a:gd name="connsiteX10" fmla="*/ 1737341 w 3789297"/>
              <a:gd name="connsiteY10" fmla="*/ 3296294 h 3389324"/>
              <a:gd name="connsiteX11" fmla="*/ 1823850 w 3789297"/>
              <a:gd name="connsiteY11" fmla="*/ 3389324 h 3389324"/>
              <a:gd name="connsiteX12" fmla="*/ 1691816 w 3789297"/>
              <a:gd name="connsiteY12" fmla="*/ 3373119 h 3389324"/>
              <a:gd name="connsiteX13" fmla="*/ 0 w 3789297"/>
              <a:gd name="connsiteY13" fmla="*/ 1703868 h 3389324"/>
              <a:gd name="connsiteX14" fmla="*/ 95259 w 3789297"/>
              <a:gd name="connsiteY14" fmla="*/ 1197190 h 3389324"/>
              <a:gd name="connsiteX15" fmla="*/ 155335 w 3789297"/>
              <a:gd name="connsiteY15" fmla="*/ 1065196 h 3389324"/>
              <a:gd name="connsiteX16" fmla="*/ 166507 w 3789297"/>
              <a:gd name="connsiteY16" fmla="*/ 1089741 h 3389324"/>
              <a:gd name="connsiteX17" fmla="*/ 483837 w 3789297"/>
              <a:gd name="connsiteY17" fmla="*/ 1510337 h 3389324"/>
              <a:gd name="connsiteX18" fmla="*/ 483837 w 3789297"/>
              <a:gd name="connsiteY18" fmla="*/ 1510338 h 3389324"/>
              <a:gd name="connsiteX19" fmla="*/ 361863 w 3789297"/>
              <a:gd name="connsiteY19" fmla="*/ 1379169 h 3389324"/>
              <a:gd name="connsiteX20" fmla="*/ 166508 w 3789297"/>
              <a:gd name="connsiteY20" fmla="*/ 1089742 h 3389324"/>
              <a:gd name="connsiteX21" fmla="*/ 155336 w 3789297"/>
              <a:gd name="connsiteY21" fmla="*/ 1065197 h 3389324"/>
              <a:gd name="connsiteX22" fmla="*/ 166510 w 3789297"/>
              <a:gd name="connsiteY22" fmla="*/ 1040647 h 3389324"/>
              <a:gd name="connsiteX23" fmla="*/ 1294090 w 3789297"/>
              <a:gd name="connsiteY23" fmla="*/ 133899 h 3389324"/>
              <a:gd name="connsiteX24" fmla="*/ 2118836 w 3789297"/>
              <a:gd name="connsiteY24" fmla="*/ 0 h 3389324"/>
              <a:gd name="connsiteX25" fmla="*/ 2748913 w 3789297"/>
              <a:gd name="connsiteY25" fmla="*/ 76603 h 3389324"/>
              <a:gd name="connsiteX26" fmla="*/ 2792792 w 3789297"/>
              <a:gd name="connsiteY26" fmla="*/ 89518 h 3389324"/>
              <a:gd name="connsiteX27" fmla="*/ 2761896 w 3789297"/>
              <a:gd name="connsiteY27" fmla="*/ 252308 h 3389324"/>
              <a:gd name="connsiteX28" fmla="*/ 2750957 w 3789297"/>
              <a:gd name="connsiteY28" fmla="*/ 426519 h 3389324"/>
              <a:gd name="connsiteX29" fmla="*/ 2750957 w 3789297"/>
              <a:gd name="connsiteY29" fmla="*/ 426520 h 3389324"/>
              <a:gd name="connsiteX30" fmla="*/ 2761896 w 3789297"/>
              <a:gd name="connsiteY30" fmla="*/ 252309 h 3389324"/>
              <a:gd name="connsiteX31" fmla="*/ 2792792 w 3789297"/>
              <a:gd name="connsiteY31" fmla="*/ 89519 h 3389324"/>
              <a:gd name="connsiteX32" fmla="*/ 2943582 w 3789297"/>
              <a:gd name="connsiteY32" fmla="*/ 133899 h 3389324"/>
              <a:gd name="connsiteX33" fmla="*/ 3466612 w 3789297"/>
              <a:gd name="connsiteY33" fmla="*/ 389082 h 3389324"/>
              <a:gd name="connsiteX34" fmla="*/ 3494313 w 3789297"/>
              <a:gd name="connsiteY34" fmla="*/ 409328 h 3389324"/>
              <a:gd name="connsiteX35" fmla="*/ 3494313 w 3789297"/>
              <a:gd name="connsiteY35" fmla="*/ 409328 h 3389324"/>
              <a:gd name="connsiteX36" fmla="*/ 3617078 w 3789297"/>
              <a:gd name="connsiteY36" fmla="*/ 499052 h 3389324"/>
              <a:gd name="connsiteX37" fmla="*/ 3753831 w 3789297"/>
              <a:gd name="connsiteY37" fmla="*/ 620050 h 3389324"/>
              <a:gd name="connsiteX38" fmla="*/ 3789297 w 3789297"/>
              <a:gd name="connsiteY38" fmla="*/ 658190 h 3389324"/>
              <a:gd name="connsiteX39" fmla="*/ 3710951 w 3789297"/>
              <a:gd name="connsiteY39" fmla="*/ 648574 h 3389324"/>
              <a:gd name="connsiteX40" fmla="*/ 3494312 w 3789297"/>
              <a:gd name="connsiteY40" fmla="*/ 639777 h 3389324"/>
              <a:gd name="connsiteX41" fmla="*/ 3277673 w 3789297"/>
              <a:gd name="connsiteY41" fmla="*/ 648574 h 3389324"/>
              <a:gd name="connsiteX42" fmla="*/ 3199331 w 3789297"/>
              <a:gd name="connsiteY42" fmla="*/ 658189 h 3389324"/>
              <a:gd name="connsiteX43" fmla="*/ 3199330 w 3789297"/>
              <a:gd name="connsiteY43" fmla="*/ 658190 h 3389324"/>
              <a:gd name="connsiteX44" fmla="*/ 3067294 w 3789297"/>
              <a:gd name="connsiteY44" fmla="*/ 674395 h 3389324"/>
              <a:gd name="connsiteX45" fmla="*/ 2864236 w 3789297"/>
              <a:gd name="connsiteY45" fmla="*/ 716381 h 3389324"/>
              <a:gd name="connsiteX46" fmla="*/ 2788098 w 3789297"/>
              <a:gd name="connsiteY46" fmla="*/ 738790 h 3389324"/>
              <a:gd name="connsiteX47" fmla="*/ 2788098 w 3789297"/>
              <a:gd name="connsiteY47" fmla="*/ 738789 h 3389324"/>
              <a:gd name="connsiteX48" fmla="*/ 2669567 w 3789297"/>
              <a:gd name="connsiteY48" fmla="*/ 773675 h 3389324"/>
              <a:gd name="connsiteX49" fmla="*/ 2146537 w 3789297"/>
              <a:gd name="connsiteY49" fmla="*/ 1028858 h 3389324"/>
              <a:gd name="connsiteX50" fmla="*/ 2096069 w 3789297"/>
              <a:gd name="connsiteY50" fmla="*/ 1065744 h 3389324"/>
              <a:gd name="connsiteX51" fmla="*/ 1996073 w 3789297"/>
              <a:gd name="connsiteY51" fmla="*/ 992661 h 3389324"/>
              <a:gd name="connsiteX52" fmla="*/ 1418527 w 3789297"/>
              <a:gd name="connsiteY52" fmla="*/ 131233 h 3389324"/>
              <a:gd name="connsiteX53" fmla="*/ 1412423 w 3789297"/>
              <a:gd name="connsiteY53" fmla="*/ 99070 h 3389324"/>
              <a:gd name="connsiteX54" fmla="*/ 1488759 w 3789297"/>
              <a:gd name="connsiteY54" fmla="*/ 76603 h 3389324"/>
              <a:gd name="connsiteX55" fmla="*/ 2118836 w 3789297"/>
              <a:gd name="connsiteY55" fmla="*/ 0 h 3389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3789297" h="3389324">
                <a:moveTo>
                  <a:pt x="1412423" y="99071"/>
                </a:moveTo>
                <a:lnTo>
                  <a:pt x="1418527" y="131234"/>
                </a:lnTo>
                <a:cubicBezTo>
                  <a:pt x="1503202" y="463987"/>
                  <a:pt x="1708497" y="761407"/>
                  <a:pt x="1996073" y="992662"/>
                </a:cubicBezTo>
                <a:lnTo>
                  <a:pt x="2096069" y="1065745"/>
                </a:lnTo>
                <a:lnTo>
                  <a:pt x="1996071" y="1138830"/>
                </a:lnTo>
                <a:cubicBezTo>
                  <a:pt x="1708495" y="1370084"/>
                  <a:pt x="1503200" y="1667504"/>
                  <a:pt x="1418525" y="2000257"/>
                </a:cubicBezTo>
                <a:lnTo>
                  <a:pt x="1412619" y="2031376"/>
                </a:lnTo>
                <a:lnTo>
                  <a:pt x="1412618" y="2031376"/>
                </a:lnTo>
                <a:lnTo>
                  <a:pt x="1386416" y="2169434"/>
                </a:lnTo>
                <a:cubicBezTo>
                  <a:pt x="1379183" y="2226714"/>
                  <a:pt x="1375477" y="2284831"/>
                  <a:pt x="1375477" y="2343645"/>
                </a:cubicBezTo>
                <a:cubicBezTo>
                  <a:pt x="1375477" y="2696528"/>
                  <a:pt x="1508879" y="3024355"/>
                  <a:pt x="1737341" y="3296294"/>
                </a:cubicBezTo>
                <a:lnTo>
                  <a:pt x="1823850" y="3389324"/>
                </a:lnTo>
                <a:lnTo>
                  <a:pt x="1691816" y="3373119"/>
                </a:lnTo>
                <a:cubicBezTo>
                  <a:pt x="726298" y="3214240"/>
                  <a:pt x="0" y="2527261"/>
                  <a:pt x="0" y="1703868"/>
                </a:cubicBezTo>
                <a:cubicBezTo>
                  <a:pt x="0" y="1527427"/>
                  <a:pt x="33350" y="1357250"/>
                  <a:pt x="95259" y="1197190"/>
                </a:cubicBezTo>
                <a:lnTo>
                  <a:pt x="155335" y="1065196"/>
                </a:lnTo>
                <a:lnTo>
                  <a:pt x="166507" y="1089741"/>
                </a:lnTo>
                <a:cubicBezTo>
                  <a:pt x="246921" y="1242627"/>
                  <a:pt x="354295" y="1384111"/>
                  <a:pt x="483837" y="1510337"/>
                </a:cubicBezTo>
                <a:lnTo>
                  <a:pt x="483837" y="1510338"/>
                </a:lnTo>
                <a:lnTo>
                  <a:pt x="361863" y="1379169"/>
                </a:lnTo>
                <a:cubicBezTo>
                  <a:pt x="285709" y="1288522"/>
                  <a:pt x="220117" y="1191666"/>
                  <a:pt x="166508" y="1089742"/>
                </a:cubicBezTo>
                <a:lnTo>
                  <a:pt x="155336" y="1065197"/>
                </a:lnTo>
                <a:lnTo>
                  <a:pt x="166510" y="1040647"/>
                </a:lnTo>
                <a:cubicBezTo>
                  <a:pt x="380947" y="632951"/>
                  <a:pt x="787102" y="306340"/>
                  <a:pt x="1294090" y="133899"/>
                </a:cubicBezTo>
                <a:close/>
                <a:moveTo>
                  <a:pt x="2118836" y="0"/>
                </a:moveTo>
                <a:cubicBezTo>
                  <a:pt x="2338249" y="0"/>
                  <a:pt x="2549872" y="26819"/>
                  <a:pt x="2748913" y="76603"/>
                </a:cubicBezTo>
                <a:lnTo>
                  <a:pt x="2792792" y="89518"/>
                </a:lnTo>
                <a:lnTo>
                  <a:pt x="2761896" y="252308"/>
                </a:lnTo>
                <a:cubicBezTo>
                  <a:pt x="2754663" y="309588"/>
                  <a:pt x="2750957" y="367705"/>
                  <a:pt x="2750957" y="426519"/>
                </a:cubicBezTo>
                <a:lnTo>
                  <a:pt x="2750957" y="426520"/>
                </a:lnTo>
                <a:lnTo>
                  <a:pt x="2761896" y="252309"/>
                </a:lnTo>
                <a:lnTo>
                  <a:pt x="2792792" y="89519"/>
                </a:lnTo>
                <a:lnTo>
                  <a:pt x="2943582" y="133899"/>
                </a:lnTo>
                <a:cubicBezTo>
                  <a:pt x="3133703" y="198565"/>
                  <a:pt x="3309644" y="284910"/>
                  <a:pt x="3466612" y="389082"/>
                </a:cubicBezTo>
                <a:lnTo>
                  <a:pt x="3494313" y="409328"/>
                </a:lnTo>
                <a:lnTo>
                  <a:pt x="3494313" y="409328"/>
                </a:lnTo>
                <a:lnTo>
                  <a:pt x="3617078" y="499052"/>
                </a:lnTo>
                <a:cubicBezTo>
                  <a:pt x="3665007" y="537594"/>
                  <a:pt x="3710651" y="577974"/>
                  <a:pt x="3753831" y="620050"/>
                </a:cubicBezTo>
                <a:lnTo>
                  <a:pt x="3789297" y="658190"/>
                </a:lnTo>
                <a:lnTo>
                  <a:pt x="3710951" y="648574"/>
                </a:lnTo>
                <a:cubicBezTo>
                  <a:pt x="3639722" y="642757"/>
                  <a:pt x="3567450" y="639777"/>
                  <a:pt x="3494312" y="639777"/>
                </a:cubicBezTo>
                <a:cubicBezTo>
                  <a:pt x="3421175" y="639777"/>
                  <a:pt x="3348903" y="642757"/>
                  <a:pt x="3277673" y="648574"/>
                </a:cubicBezTo>
                <a:lnTo>
                  <a:pt x="3199331" y="658189"/>
                </a:lnTo>
                <a:lnTo>
                  <a:pt x="3199330" y="658190"/>
                </a:lnTo>
                <a:lnTo>
                  <a:pt x="3067294" y="674395"/>
                </a:lnTo>
                <a:cubicBezTo>
                  <a:pt x="2998329" y="685743"/>
                  <a:pt x="2930584" y="699786"/>
                  <a:pt x="2864236" y="716381"/>
                </a:cubicBezTo>
                <a:lnTo>
                  <a:pt x="2788098" y="738790"/>
                </a:lnTo>
                <a:lnTo>
                  <a:pt x="2788098" y="738789"/>
                </a:lnTo>
                <a:lnTo>
                  <a:pt x="2669567" y="773675"/>
                </a:lnTo>
                <a:cubicBezTo>
                  <a:pt x="2479447" y="838341"/>
                  <a:pt x="2303506" y="924686"/>
                  <a:pt x="2146537" y="1028858"/>
                </a:cubicBezTo>
                <a:lnTo>
                  <a:pt x="2096069" y="1065744"/>
                </a:lnTo>
                <a:lnTo>
                  <a:pt x="1996073" y="992661"/>
                </a:lnTo>
                <a:cubicBezTo>
                  <a:pt x="1708497" y="761406"/>
                  <a:pt x="1503202" y="463986"/>
                  <a:pt x="1418527" y="131233"/>
                </a:cubicBezTo>
                <a:lnTo>
                  <a:pt x="1412423" y="99070"/>
                </a:lnTo>
                <a:lnTo>
                  <a:pt x="1488759" y="76603"/>
                </a:lnTo>
                <a:cubicBezTo>
                  <a:pt x="1687801" y="26819"/>
                  <a:pt x="1899424" y="0"/>
                  <a:pt x="2118836" y="0"/>
                </a:cubicBezTo>
                <a:close/>
              </a:path>
            </a:pathLst>
          </a:custGeom>
          <a:solidFill>
            <a:schemeClr val="accent5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FD673FDE-FEE0-DD4E-A735-48F88F602718}"/>
              </a:ext>
            </a:extLst>
          </p:cNvPr>
          <p:cNvSpPr/>
          <p:nvPr/>
        </p:nvSpPr>
        <p:spPr>
          <a:xfrm>
            <a:off x="5196363" y="9248993"/>
            <a:ext cx="3789297" cy="3389323"/>
          </a:xfrm>
          <a:custGeom>
            <a:avLst/>
            <a:gdLst>
              <a:gd name="connsiteX0" fmla="*/ 720592 w 3789297"/>
              <a:gd name="connsiteY0" fmla="*/ 407555 h 3389323"/>
              <a:gd name="connsiteX1" fmla="*/ 771062 w 3789297"/>
              <a:gd name="connsiteY1" fmla="*/ 444442 h 3389323"/>
              <a:gd name="connsiteX2" fmla="*/ 1294092 w 3789297"/>
              <a:gd name="connsiteY2" fmla="*/ 699625 h 3389323"/>
              <a:gd name="connsiteX3" fmla="*/ 1412423 w 3789297"/>
              <a:gd name="connsiteY3" fmla="*/ 734452 h 3389323"/>
              <a:gd name="connsiteX4" fmla="*/ 1386419 w 3789297"/>
              <a:gd name="connsiteY4" fmla="*/ 871468 h 3389323"/>
              <a:gd name="connsiteX5" fmla="*/ 1375480 w 3789297"/>
              <a:gd name="connsiteY5" fmla="*/ 1045679 h 3389323"/>
              <a:gd name="connsiteX6" fmla="*/ 1386419 w 3789297"/>
              <a:gd name="connsiteY6" fmla="*/ 1219890 h 3389323"/>
              <a:gd name="connsiteX7" fmla="*/ 1417315 w 3789297"/>
              <a:gd name="connsiteY7" fmla="*/ 1382680 h 3389323"/>
              <a:gd name="connsiteX8" fmla="*/ 1417314 w 3789297"/>
              <a:gd name="connsiteY8" fmla="*/ 1382681 h 3389323"/>
              <a:gd name="connsiteX9" fmla="*/ 1418526 w 3789297"/>
              <a:gd name="connsiteY9" fmla="*/ 1389068 h 3389323"/>
              <a:gd name="connsiteX10" fmla="*/ 1996072 w 3789297"/>
              <a:gd name="connsiteY10" fmla="*/ 2250496 h 3389323"/>
              <a:gd name="connsiteX11" fmla="*/ 2118836 w 3789297"/>
              <a:gd name="connsiteY11" fmla="*/ 2340220 h 3389323"/>
              <a:gd name="connsiteX12" fmla="*/ 2118836 w 3789297"/>
              <a:gd name="connsiteY12" fmla="*/ 2340219 h 3389323"/>
              <a:gd name="connsiteX13" fmla="*/ 2146538 w 3789297"/>
              <a:gd name="connsiteY13" fmla="*/ 2360465 h 3389323"/>
              <a:gd name="connsiteX14" fmla="*/ 3494314 w 3789297"/>
              <a:gd name="connsiteY14" fmla="*/ 2749546 h 3389323"/>
              <a:gd name="connsiteX15" fmla="*/ 3710953 w 3789297"/>
              <a:gd name="connsiteY15" fmla="*/ 2740749 h 3389323"/>
              <a:gd name="connsiteX16" fmla="*/ 3789297 w 3789297"/>
              <a:gd name="connsiteY16" fmla="*/ 2731134 h 3389323"/>
              <a:gd name="connsiteX17" fmla="*/ 3753831 w 3789297"/>
              <a:gd name="connsiteY17" fmla="*/ 2769273 h 3389323"/>
              <a:gd name="connsiteX18" fmla="*/ 2118835 w 3789297"/>
              <a:gd name="connsiteY18" fmla="*/ 3389323 h 3389323"/>
              <a:gd name="connsiteX19" fmla="*/ 483839 w 3789297"/>
              <a:gd name="connsiteY19" fmla="*/ 2769273 h 3389323"/>
              <a:gd name="connsiteX20" fmla="*/ 448374 w 3789297"/>
              <a:gd name="connsiteY20" fmla="*/ 2731135 h 3389323"/>
              <a:gd name="connsiteX21" fmla="*/ 448373 w 3789297"/>
              <a:gd name="connsiteY21" fmla="*/ 2731135 h 3389323"/>
              <a:gd name="connsiteX22" fmla="*/ 361864 w 3789297"/>
              <a:gd name="connsiteY22" fmla="*/ 2638105 h 3389323"/>
              <a:gd name="connsiteX23" fmla="*/ 0 w 3789297"/>
              <a:gd name="connsiteY23" fmla="*/ 1685456 h 3389323"/>
              <a:gd name="connsiteX24" fmla="*/ 10939 w 3789297"/>
              <a:gd name="connsiteY24" fmla="*/ 1511245 h 3389323"/>
              <a:gd name="connsiteX25" fmla="*/ 37141 w 3789297"/>
              <a:gd name="connsiteY25" fmla="*/ 1373186 h 3389323"/>
              <a:gd name="connsiteX26" fmla="*/ 113279 w 3789297"/>
              <a:gd name="connsiteY26" fmla="*/ 1395595 h 3389323"/>
              <a:gd name="connsiteX27" fmla="*/ 264844 w 3789297"/>
              <a:gd name="connsiteY27" fmla="*/ 1428567 h 3389323"/>
              <a:gd name="connsiteX28" fmla="*/ 316478 w 3789297"/>
              <a:gd name="connsiteY28" fmla="*/ 1436519 h 3389323"/>
              <a:gd name="connsiteX29" fmla="*/ 342257 w 3789297"/>
              <a:gd name="connsiteY29" fmla="*/ 1441711 h 3389323"/>
              <a:gd name="connsiteX30" fmla="*/ 368357 w 3789297"/>
              <a:gd name="connsiteY30" fmla="*/ 1444508 h 3389323"/>
              <a:gd name="connsiteX31" fmla="*/ 420679 w 3789297"/>
              <a:gd name="connsiteY31" fmla="*/ 1452566 h 3389323"/>
              <a:gd name="connsiteX32" fmla="*/ 743356 w 3789297"/>
              <a:gd name="connsiteY32" fmla="*/ 1472198 h 3389323"/>
              <a:gd name="connsiteX33" fmla="*/ 743356 w 3789297"/>
              <a:gd name="connsiteY33" fmla="*/ 1472198 h 3389323"/>
              <a:gd name="connsiteX34" fmla="*/ 580333 w 3789297"/>
              <a:gd name="connsiteY34" fmla="*/ 1467230 h 3389323"/>
              <a:gd name="connsiteX35" fmla="*/ 368357 w 3789297"/>
              <a:gd name="connsiteY35" fmla="*/ 1444508 h 3389323"/>
              <a:gd name="connsiteX36" fmla="*/ 316478 w 3789297"/>
              <a:gd name="connsiteY36" fmla="*/ 1436519 h 3389323"/>
              <a:gd name="connsiteX37" fmla="*/ 113280 w 3789297"/>
              <a:gd name="connsiteY37" fmla="*/ 1395595 h 3389323"/>
              <a:gd name="connsiteX38" fmla="*/ 37142 w 3789297"/>
              <a:gd name="connsiteY38" fmla="*/ 1373186 h 3389323"/>
              <a:gd name="connsiteX39" fmla="*/ 43048 w 3789297"/>
              <a:gd name="connsiteY39" fmla="*/ 1342067 h 3389323"/>
              <a:gd name="connsiteX40" fmla="*/ 620594 w 3789297"/>
              <a:gd name="connsiteY40" fmla="*/ 480640 h 3389323"/>
              <a:gd name="connsiteX41" fmla="*/ 1823852 w 3789297"/>
              <a:gd name="connsiteY41" fmla="*/ 0 h 3389323"/>
              <a:gd name="connsiteX42" fmla="*/ 1737343 w 3789297"/>
              <a:gd name="connsiteY42" fmla="*/ 93030 h 3389323"/>
              <a:gd name="connsiteX43" fmla="*/ 1541988 w 3789297"/>
              <a:gd name="connsiteY43" fmla="*/ 382457 h 3389323"/>
              <a:gd name="connsiteX44" fmla="*/ 1530817 w 3789297"/>
              <a:gd name="connsiteY44" fmla="*/ 407004 h 3389323"/>
              <a:gd name="connsiteX45" fmla="*/ 1530817 w 3789297"/>
              <a:gd name="connsiteY45" fmla="*/ 407004 h 3389323"/>
              <a:gd name="connsiteX46" fmla="*/ 1470739 w 3789297"/>
              <a:gd name="connsiteY46" fmla="*/ 539000 h 3389323"/>
              <a:gd name="connsiteX47" fmla="*/ 1418527 w 3789297"/>
              <a:gd name="connsiteY47" fmla="*/ 702289 h 3389323"/>
              <a:gd name="connsiteX48" fmla="*/ 1412423 w 3789297"/>
              <a:gd name="connsiteY48" fmla="*/ 734451 h 3389323"/>
              <a:gd name="connsiteX49" fmla="*/ 1294092 w 3789297"/>
              <a:gd name="connsiteY49" fmla="*/ 699624 h 3389323"/>
              <a:gd name="connsiteX50" fmla="*/ 771062 w 3789297"/>
              <a:gd name="connsiteY50" fmla="*/ 444441 h 3389323"/>
              <a:gd name="connsiteX51" fmla="*/ 720592 w 3789297"/>
              <a:gd name="connsiteY51" fmla="*/ 407554 h 3389323"/>
              <a:gd name="connsiteX52" fmla="*/ 771060 w 3789297"/>
              <a:gd name="connsiteY52" fmla="*/ 370668 h 3389323"/>
              <a:gd name="connsiteX53" fmla="*/ 1294090 w 3789297"/>
              <a:gd name="connsiteY53" fmla="*/ 115485 h 3389323"/>
              <a:gd name="connsiteX54" fmla="*/ 1412621 w 3789297"/>
              <a:gd name="connsiteY54" fmla="*/ 80599 h 3389323"/>
              <a:gd name="connsiteX55" fmla="*/ 1412621 w 3789297"/>
              <a:gd name="connsiteY55" fmla="*/ 80600 h 3389323"/>
              <a:gd name="connsiteX56" fmla="*/ 1488758 w 3789297"/>
              <a:gd name="connsiteY56" fmla="*/ 58191 h 3389323"/>
              <a:gd name="connsiteX57" fmla="*/ 1691816 w 3789297"/>
              <a:gd name="connsiteY57" fmla="*/ 16205 h 33893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3789297" h="3389323">
                <a:moveTo>
                  <a:pt x="720592" y="407555"/>
                </a:moveTo>
                <a:lnTo>
                  <a:pt x="771062" y="444442"/>
                </a:lnTo>
                <a:cubicBezTo>
                  <a:pt x="928031" y="548614"/>
                  <a:pt x="1103972" y="634959"/>
                  <a:pt x="1294092" y="699625"/>
                </a:cubicBezTo>
                <a:lnTo>
                  <a:pt x="1412423" y="734452"/>
                </a:lnTo>
                <a:lnTo>
                  <a:pt x="1386419" y="871468"/>
                </a:lnTo>
                <a:cubicBezTo>
                  <a:pt x="1379186" y="928748"/>
                  <a:pt x="1375480" y="986865"/>
                  <a:pt x="1375480" y="1045679"/>
                </a:cubicBezTo>
                <a:cubicBezTo>
                  <a:pt x="1375480" y="1104493"/>
                  <a:pt x="1379186" y="1162611"/>
                  <a:pt x="1386419" y="1219890"/>
                </a:cubicBezTo>
                <a:lnTo>
                  <a:pt x="1417315" y="1382680"/>
                </a:lnTo>
                <a:lnTo>
                  <a:pt x="1417314" y="1382681"/>
                </a:lnTo>
                <a:lnTo>
                  <a:pt x="1418526" y="1389068"/>
                </a:lnTo>
                <a:cubicBezTo>
                  <a:pt x="1503201" y="1721821"/>
                  <a:pt x="1708496" y="2019241"/>
                  <a:pt x="1996072" y="2250496"/>
                </a:cubicBezTo>
                <a:lnTo>
                  <a:pt x="2118836" y="2340220"/>
                </a:lnTo>
                <a:lnTo>
                  <a:pt x="2118836" y="2340219"/>
                </a:lnTo>
                <a:lnTo>
                  <a:pt x="2146538" y="2360465"/>
                </a:lnTo>
                <a:cubicBezTo>
                  <a:pt x="2512798" y="2603532"/>
                  <a:pt x="2982352" y="2749546"/>
                  <a:pt x="3494314" y="2749546"/>
                </a:cubicBezTo>
                <a:cubicBezTo>
                  <a:pt x="3567451" y="2749546"/>
                  <a:pt x="3639724" y="2746566"/>
                  <a:pt x="3710953" y="2740749"/>
                </a:cubicBezTo>
                <a:lnTo>
                  <a:pt x="3789297" y="2731134"/>
                </a:lnTo>
                <a:lnTo>
                  <a:pt x="3753831" y="2769273"/>
                </a:lnTo>
                <a:cubicBezTo>
                  <a:pt x="3365205" y="3147953"/>
                  <a:pt x="2777073" y="3389323"/>
                  <a:pt x="2118835" y="3389323"/>
                </a:cubicBezTo>
                <a:cubicBezTo>
                  <a:pt x="1460598" y="3389323"/>
                  <a:pt x="872465" y="3147953"/>
                  <a:pt x="483839" y="2769273"/>
                </a:cubicBezTo>
                <a:lnTo>
                  <a:pt x="448374" y="2731135"/>
                </a:lnTo>
                <a:lnTo>
                  <a:pt x="448373" y="2731135"/>
                </a:lnTo>
                <a:lnTo>
                  <a:pt x="361864" y="2638105"/>
                </a:lnTo>
                <a:cubicBezTo>
                  <a:pt x="133402" y="2366166"/>
                  <a:pt x="0" y="2038339"/>
                  <a:pt x="0" y="1685456"/>
                </a:cubicBezTo>
                <a:cubicBezTo>
                  <a:pt x="0" y="1626642"/>
                  <a:pt x="3706" y="1568525"/>
                  <a:pt x="10939" y="1511245"/>
                </a:cubicBezTo>
                <a:lnTo>
                  <a:pt x="37141" y="1373186"/>
                </a:lnTo>
                <a:lnTo>
                  <a:pt x="113279" y="1395595"/>
                </a:lnTo>
                <a:cubicBezTo>
                  <a:pt x="163039" y="1408041"/>
                  <a:pt x="213586" y="1419052"/>
                  <a:pt x="264844" y="1428567"/>
                </a:cubicBezTo>
                <a:lnTo>
                  <a:pt x="316478" y="1436519"/>
                </a:lnTo>
                <a:lnTo>
                  <a:pt x="342257" y="1441711"/>
                </a:lnTo>
                <a:lnTo>
                  <a:pt x="368357" y="1444508"/>
                </a:lnTo>
                <a:lnTo>
                  <a:pt x="420679" y="1452566"/>
                </a:lnTo>
                <a:cubicBezTo>
                  <a:pt x="525891" y="1465494"/>
                  <a:pt x="633650" y="1472198"/>
                  <a:pt x="743356" y="1472198"/>
                </a:cubicBezTo>
                <a:lnTo>
                  <a:pt x="743356" y="1472198"/>
                </a:lnTo>
                <a:lnTo>
                  <a:pt x="580333" y="1467230"/>
                </a:lnTo>
                <a:lnTo>
                  <a:pt x="368357" y="1444508"/>
                </a:lnTo>
                <a:lnTo>
                  <a:pt x="316478" y="1436519"/>
                </a:lnTo>
                <a:lnTo>
                  <a:pt x="113280" y="1395595"/>
                </a:lnTo>
                <a:lnTo>
                  <a:pt x="37142" y="1373186"/>
                </a:lnTo>
                <a:lnTo>
                  <a:pt x="43048" y="1342067"/>
                </a:lnTo>
                <a:cubicBezTo>
                  <a:pt x="127723" y="1009314"/>
                  <a:pt x="333018" y="711894"/>
                  <a:pt x="620594" y="480640"/>
                </a:cubicBezTo>
                <a:close/>
                <a:moveTo>
                  <a:pt x="1823852" y="0"/>
                </a:moveTo>
                <a:lnTo>
                  <a:pt x="1737343" y="93030"/>
                </a:lnTo>
                <a:cubicBezTo>
                  <a:pt x="1661189" y="183677"/>
                  <a:pt x="1595597" y="280533"/>
                  <a:pt x="1541988" y="382457"/>
                </a:cubicBezTo>
                <a:lnTo>
                  <a:pt x="1530817" y="407004"/>
                </a:lnTo>
                <a:lnTo>
                  <a:pt x="1530817" y="407004"/>
                </a:lnTo>
                <a:lnTo>
                  <a:pt x="1470739" y="539000"/>
                </a:lnTo>
                <a:cubicBezTo>
                  <a:pt x="1450103" y="592353"/>
                  <a:pt x="1432640" y="646831"/>
                  <a:pt x="1418527" y="702289"/>
                </a:cubicBezTo>
                <a:lnTo>
                  <a:pt x="1412423" y="734451"/>
                </a:lnTo>
                <a:lnTo>
                  <a:pt x="1294092" y="699624"/>
                </a:lnTo>
                <a:cubicBezTo>
                  <a:pt x="1103972" y="634958"/>
                  <a:pt x="928031" y="548613"/>
                  <a:pt x="771062" y="444441"/>
                </a:cubicBezTo>
                <a:lnTo>
                  <a:pt x="720592" y="407554"/>
                </a:lnTo>
                <a:lnTo>
                  <a:pt x="771060" y="370668"/>
                </a:lnTo>
                <a:cubicBezTo>
                  <a:pt x="928029" y="266496"/>
                  <a:pt x="1103970" y="180151"/>
                  <a:pt x="1294090" y="115485"/>
                </a:cubicBezTo>
                <a:lnTo>
                  <a:pt x="1412621" y="80599"/>
                </a:lnTo>
                <a:lnTo>
                  <a:pt x="1412621" y="80600"/>
                </a:lnTo>
                <a:lnTo>
                  <a:pt x="1488758" y="58191"/>
                </a:lnTo>
                <a:cubicBezTo>
                  <a:pt x="1555106" y="41596"/>
                  <a:pt x="1622851" y="27553"/>
                  <a:pt x="1691816" y="16205"/>
                </a:cubicBezTo>
                <a:close/>
              </a:path>
            </a:pathLst>
          </a:cu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2D0EE7B8-7D00-F59A-FC28-05995673B8C9}"/>
              </a:ext>
            </a:extLst>
          </p:cNvPr>
          <p:cNvSpPr/>
          <p:nvPr/>
        </p:nvSpPr>
        <p:spPr>
          <a:xfrm>
            <a:off x="-5234630" y="145744"/>
            <a:ext cx="4237670" cy="2342545"/>
          </a:xfrm>
          <a:custGeom>
            <a:avLst/>
            <a:gdLst>
              <a:gd name="connsiteX0" fmla="*/ 3789298 w 4237670"/>
              <a:gd name="connsiteY0" fmla="*/ 1935539 h 2342545"/>
              <a:gd name="connsiteX1" fmla="*/ 3921332 w 4237670"/>
              <a:gd name="connsiteY1" fmla="*/ 1951743 h 2342545"/>
              <a:gd name="connsiteX2" fmla="*/ 4124390 w 4237670"/>
              <a:gd name="connsiteY2" fmla="*/ 1993729 h 2342545"/>
              <a:gd name="connsiteX3" fmla="*/ 4200528 w 4237670"/>
              <a:gd name="connsiteY3" fmla="*/ 2016138 h 2342545"/>
              <a:gd name="connsiteX4" fmla="*/ 4194622 w 4237670"/>
              <a:gd name="connsiteY4" fmla="*/ 2047257 h 2342545"/>
              <a:gd name="connsiteX5" fmla="*/ 4142410 w 4237670"/>
              <a:gd name="connsiteY5" fmla="*/ 2210546 h 2342545"/>
              <a:gd name="connsiteX6" fmla="*/ 4082334 w 4237670"/>
              <a:gd name="connsiteY6" fmla="*/ 2342540 h 2342545"/>
              <a:gd name="connsiteX7" fmla="*/ 4071162 w 4237670"/>
              <a:gd name="connsiteY7" fmla="*/ 2317995 h 2342545"/>
              <a:gd name="connsiteX8" fmla="*/ 3875807 w 4237670"/>
              <a:gd name="connsiteY8" fmla="*/ 2028568 h 2342545"/>
              <a:gd name="connsiteX9" fmla="*/ 2118835 w 4237670"/>
              <a:gd name="connsiteY9" fmla="*/ 0 h 2342545"/>
              <a:gd name="connsiteX10" fmla="*/ 3466611 w 4237670"/>
              <a:gd name="connsiteY10" fmla="*/ 389081 h 2342545"/>
              <a:gd name="connsiteX11" fmla="*/ 3494314 w 4237670"/>
              <a:gd name="connsiteY11" fmla="*/ 409328 h 2342545"/>
              <a:gd name="connsiteX12" fmla="*/ 3617078 w 4237670"/>
              <a:gd name="connsiteY12" fmla="*/ 499052 h 2342545"/>
              <a:gd name="connsiteX13" fmla="*/ 4194623 w 4237670"/>
              <a:gd name="connsiteY13" fmla="*/ 1360479 h 2342545"/>
              <a:gd name="connsiteX14" fmla="*/ 4195836 w 4237670"/>
              <a:gd name="connsiteY14" fmla="*/ 1366867 h 2342545"/>
              <a:gd name="connsiteX15" fmla="*/ 4226731 w 4237670"/>
              <a:gd name="connsiteY15" fmla="*/ 1529657 h 2342545"/>
              <a:gd name="connsiteX16" fmla="*/ 4237670 w 4237670"/>
              <a:gd name="connsiteY16" fmla="*/ 1703868 h 2342545"/>
              <a:gd name="connsiteX17" fmla="*/ 4226731 w 4237670"/>
              <a:gd name="connsiteY17" fmla="*/ 1878079 h 2342545"/>
              <a:gd name="connsiteX18" fmla="*/ 4200529 w 4237670"/>
              <a:gd name="connsiteY18" fmla="*/ 2016138 h 2342545"/>
              <a:gd name="connsiteX19" fmla="*/ 4124391 w 4237670"/>
              <a:gd name="connsiteY19" fmla="*/ 1993729 h 2342545"/>
              <a:gd name="connsiteX20" fmla="*/ 3921333 w 4237670"/>
              <a:gd name="connsiteY20" fmla="*/ 1951743 h 2342545"/>
              <a:gd name="connsiteX21" fmla="*/ 3789299 w 4237670"/>
              <a:gd name="connsiteY21" fmla="*/ 1935539 h 2342545"/>
              <a:gd name="connsiteX22" fmla="*/ 3753833 w 4237670"/>
              <a:gd name="connsiteY22" fmla="*/ 1897399 h 2342545"/>
              <a:gd name="connsiteX23" fmla="*/ 3617080 w 4237670"/>
              <a:gd name="connsiteY23" fmla="*/ 1776401 h 2342545"/>
              <a:gd name="connsiteX24" fmla="*/ 3494315 w 4237670"/>
              <a:gd name="connsiteY24" fmla="*/ 1686677 h 2342545"/>
              <a:gd name="connsiteX25" fmla="*/ 3466613 w 4237670"/>
              <a:gd name="connsiteY25" fmla="*/ 1666430 h 2342545"/>
              <a:gd name="connsiteX26" fmla="*/ 2943583 w 4237670"/>
              <a:gd name="connsiteY26" fmla="*/ 1411247 h 2342545"/>
              <a:gd name="connsiteX27" fmla="*/ 2792793 w 4237670"/>
              <a:gd name="connsiteY27" fmla="*/ 1366867 h 2342545"/>
              <a:gd name="connsiteX28" fmla="*/ 2748914 w 4237670"/>
              <a:gd name="connsiteY28" fmla="*/ 1353952 h 2342545"/>
              <a:gd name="connsiteX29" fmla="*/ 2118837 w 4237670"/>
              <a:gd name="connsiteY29" fmla="*/ 1277349 h 2342545"/>
              <a:gd name="connsiteX30" fmla="*/ 1488760 w 4237670"/>
              <a:gd name="connsiteY30" fmla="*/ 1353952 h 2342545"/>
              <a:gd name="connsiteX31" fmla="*/ 1412424 w 4237670"/>
              <a:gd name="connsiteY31" fmla="*/ 1376419 h 2342545"/>
              <a:gd name="connsiteX32" fmla="*/ 1294091 w 4237670"/>
              <a:gd name="connsiteY32" fmla="*/ 1411247 h 2342545"/>
              <a:gd name="connsiteX33" fmla="*/ 166511 w 4237670"/>
              <a:gd name="connsiteY33" fmla="*/ 2317995 h 2342545"/>
              <a:gd name="connsiteX34" fmla="*/ 155337 w 4237670"/>
              <a:gd name="connsiteY34" fmla="*/ 2342545 h 2342545"/>
              <a:gd name="connsiteX35" fmla="*/ 95259 w 4237670"/>
              <a:gd name="connsiteY35" fmla="*/ 2210546 h 2342545"/>
              <a:gd name="connsiteX36" fmla="*/ 0 w 4237670"/>
              <a:gd name="connsiteY36" fmla="*/ 1703868 h 2342545"/>
              <a:gd name="connsiteX37" fmla="*/ 1691816 w 4237670"/>
              <a:gd name="connsiteY37" fmla="*/ 34617 h 2342545"/>
              <a:gd name="connsiteX38" fmla="*/ 1825011 w 4237670"/>
              <a:gd name="connsiteY38" fmla="*/ 18270 h 2342545"/>
              <a:gd name="connsiteX39" fmla="*/ 1902196 w 4237670"/>
              <a:gd name="connsiteY39" fmla="*/ 8797 h 2342545"/>
              <a:gd name="connsiteX40" fmla="*/ 2118835 w 4237670"/>
              <a:gd name="connsiteY40" fmla="*/ 0 h 2342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4237670" h="2342545">
                <a:moveTo>
                  <a:pt x="3789298" y="1935539"/>
                </a:moveTo>
                <a:lnTo>
                  <a:pt x="3921332" y="1951743"/>
                </a:lnTo>
                <a:cubicBezTo>
                  <a:pt x="3990298" y="1963091"/>
                  <a:pt x="4058043" y="1977134"/>
                  <a:pt x="4124390" y="1993729"/>
                </a:cubicBezTo>
                <a:lnTo>
                  <a:pt x="4200528" y="2016138"/>
                </a:lnTo>
                <a:lnTo>
                  <a:pt x="4194622" y="2047257"/>
                </a:lnTo>
                <a:cubicBezTo>
                  <a:pt x="4180510" y="2102716"/>
                  <a:pt x="4163047" y="2157193"/>
                  <a:pt x="4142410" y="2210546"/>
                </a:cubicBezTo>
                <a:lnTo>
                  <a:pt x="4082334" y="2342540"/>
                </a:lnTo>
                <a:lnTo>
                  <a:pt x="4071162" y="2317995"/>
                </a:lnTo>
                <a:cubicBezTo>
                  <a:pt x="4017553" y="2216071"/>
                  <a:pt x="3951961" y="2119215"/>
                  <a:pt x="3875807" y="2028568"/>
                </a:cubicBezTo>
                <a:close/>
                <a:moveTo>
                  <a:pt x="2118835" y="0"/>
                </a:moveTo>
                <a:cubicBezTo>
                  <a:pt x="2630798" y="0"/>
                  <a:pt x="3100351" y="146014"/>
                  <a:pt x="3466611" y="389081"/>
                </a:cubicBezTo>
                <a:lnTo>
                  <a:pt x="3494314" y="409328"/>
                </a:lnTo>
                <a:lnTo>
                  <a:pt x="3617078" y="499052"/>
                </a:lnTo>
                <a:cubicBezTo>
                  <a:pt x="3904653" y="730306"/>
                  <a:pt x="4109949" y="1027726"/>
                  <a:pt x="4194623" y="1360479"/>
                </a:cubicBezTo>
                <a:lnTo>
                  <a:pt x="4195836" y="1366867"/>
                </a:lnTo>
                <a:lnTo>
                  <a:pt x="4226731" y="1529657"/>
                </a:lnTo>
                <a:cubicBezTo>
                  <a:pt x="4233965" y="1586937"/>
                  <a:pt x="4237670" y="1645054"/>
                  <a:pt x="4237670" y="1703868"/>
                </a:cubicBezTo>
                <a:cubicBezTo>
                  <a:pt x="4237670" y="1762682"/>
                  <a:pt x="4233965" y="1820800"/>
                  <a:pt x="4226731" y="1878079"/>
                </a:cubicBezTo>
                <a:lnTo>
                  <a:pt x="4200529" y="2016138"/>
                </a:lnTo>
                <a:lnTo>
                  <a:pt x="4124391" y="1993729"/>
                </a:lnTo>
                <a:cubicBezTo>
                  <a:pt x="4058044" y="1977134"/>
                  <a:pt x="3990299" y="1963091"/>
                  <a:pt x="3921333" y="1951743"/>
                </a:cubicBezTo>
                <a:lnTo>
                  <a:pt x="3789299" y="1935539"/>
                </a:lnTo>
                <a:lnTo>
                  <a:pt x="3753833" y="1897399"/>
                </a:lnTo>
                <a:cubicBezTo>
                  <a:pt x="3710653" y="1855323"/>
                  <a:pt x="3665009" y="1814943"/>
                  <a:pt x="3617080" y="1776401"/>
                </a:cubicBezTo>
                <a:lnTo>
                  <a:pt x="3494315" y="1686677"/>
                </a:lnTo>
                <a:lnTo>
                  <a:pt x="3466613" y="1666430"/>
                </a:lnTo>
                <a:cubicBezTo>
                  <a:pt x="3309645" y="1562258"/>
                  <a:pt x="3133704" y="1475913"/>
                  <a:pt x="2943583" y="1411247"/>
                </a:cubicBezTo>
                <a:lnTo>
                  <a:pt x="2792793" y="1366867"/>
                </a:lnTo>
                <a:lnTo>
                  <a:pt x="2748914" y="1353952"/>
                </a:lnTo>
                <a:cubicBezTo>
                  <a:pt x="2549873" y="1304168"/>
                  <a:pt x="2338250" y="1277349"/>
                  <a:pt x="2118837" y="1277349"/>
                </a:cubicBezTo>
                <a:cubicBezTo>
                  <a:pt x="1899425" y="1277349"/>
                  <a:pt x="1687802" y="1304168"/>
                  <a:pt x="1488760" y="1353952"/>
                </a:cubicBezTo>
                <a:lnTo>
                  <a:pt x="1412424" y="1376419"/>
                </a:lnTo>
                <a:lnTo>
                  <a:pt x="1294091" y="1411247"/>
                </a:lnTo>
                <a:cubicBezTo>
                  <a:pt x="787103" y="1583688"/>
                  <a:pt x="380948" y="1910299"/>
                  <a:pt x="166511" y="2317995"/>
                </a:cubicBezTo>
                <a:lnTo>
                  <a:pt x="155337" y="2342545"/>
                </a:lnTo>
                <a:lnTo>
                  <a:pt x="95259" y="2210546"/>
                </a:lnTo>
                <a:cubicBezTo>
                  <a:pt x="33350" y="2050487"/>
                  <a:pt x="0" y="1880309"/>
                  <a:pt x="0" y="1703868"/>
                </a:cubicBezTo>
                <a:cubicBezTo>
                  <a:pt x="0" y="880476"/>
                  <a:pt x="726298" y="193496"/>
                  <a:pt x="1691816" y="34617"/>
                </a:cubicBezTo>
                <a:lnTo>
                  <a:pt x="1825011" y="18270"/>
                </a:lnTo>
                <a:lnTo>
                  <a:pt x="1902196" y="8797"/>
                </a:lnTo>
                <a:cubicBezTo>
                  <a:pt x="1973426" y="2980"/>
                  <a:pt x="2045698" y="0"/>
                  <a:pt x="2118835" y="0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4DD83BD5-EB19-5722-FDD1-4B5F348FDCF6}"/>
              </a:ext>
            </a:extLst>
          </p:cNvPr>
          <p:cNvSpPr/>
          <p:nvPr/>
        </p:nvSpPr>
        <p:spPr>
          <a:xfrm>
            <a:off x="5645895" y="-4298030"/>
            <a:ext cx="3788141" cy="3389466"/>
          </a:xfrm>
          <a:custGeom>
            <a:avLst/>
            <a:gdLst>
              <a:gd name="connsiteX0" fmla="*/ 2375518 w 3788141"/>
              <a:gd name="connsiteY0" fmla="*/ 2654813 h 3389466"/>
              <a:gd name="connsiteX1" fmla="*/ 2494049 w 3788141"/>
              <a:gd name="connsiteY1" fmla="*/ 2689699 h 3389466"/>
              <a:gd name="connsiteX2" fmla="*/ 3017079 w 3788141"/>
              <a:gd name="connsiteY2" fmla="*/ 2944882 h 3389466"/>
              <a:gd name="connsiteX3" fmla="*/ 3067550 w 3788141"/>
              <a:gd name="connsiteY3" fmla="*/ 2981770 h 3389466"/>
              <a:gd name="connsiteX4" fmla="*/ 3017081 w 3788141"/>
              <a:gd name="connsiteY4" fmla="*/ 3018655 h 3389466"/>
              <a:gd name="connsiteX5" fmla="*/ 2494051 w 3788141"/>
              <a:gd name="connsiteY5" fmla="*/ 3273838 h 3389466"/>
              <a:gd name="connsiteX6" fmla="*/ 2375719 w 3788141"/>
              <a:gd name="connsiteY6" fmla="*/ 3308666 h 3389466"/>
              <a:gd name="connsiteX7" fmla="*/ 2375719 w 3788141"/>
              <a:gd name="connsiteY7" fmla="*/ 3308666 h 3389466"/>
              <a:gd name="connsiteX8" fmla="*/ 2299383 w 3788141"/>
              <a:gd name="connsiteY8" fmla="*/ 3331133 h 3389466"/>
              <a:gd name="connsiteX9" fmla="*/ 2096325 w 3788141"/>
              <a:gd name="connsiteY9" fmla="*/ 3373119 h 3389466"/>
              <a:gd name="connsiteX10" fmla="*/ 1963130 w 3788141"/>
              <a:gd name="connsiteY10" fmla="*/ 3389466 h 3389466"/>
              <a:gd name="connsiteX11" fmla="*/ 2050796 w 3788141"/>
              <a:gd name="connsiteY11" fmla="*/ 3295192 h 3389466"/>
              <a:gd name="connsiteX12" fmla="*/ 2246151 w 3788141"/>
              <a:gd name="connsiteY12" fmla="*/ 3005765 h 3389466"/>
              <a:gd name="connsiteX13" fmla="*/ 2257325 w 3788141"/>
              <a:gd name="connsiteY13" fmla="*/ 2981216 h 3389466"/>
              <a:gd name="connsiteX14" fmla="*/ 2257324 w 3788141"/>
              <a:gd name="connsiteY14" fmla="*/ 2981215 h 3389466"/>
              <a:gd name="connsiteX15" fmla="*/ 2317400 w 3788141"/>
              <a:gd name="connsiteY15" fmla="*/ 2849221 h 3389466"/>
              <a:gd name="connsiteX16" fmla="*/ 2369612 w 3788141"/>
              <a:gd name="connsiteY16" fmla="*/ 2685932 h 3389466"/>
              <a:gd name="connsiteX17" fmla="*/ 1669305 w 3788141"/>
              <a:gd name="connsiteY17" fmla="*/ 0 h 3389466"/>
              <a:gd name="connsiteX18" fmla="*/ 3304301 w 3788141"/>
              <a:gd name="connsiteY18" fmla="*/ 620050 h 3389466"/>
              <a:gd name="connsiteX19" fmla="*/ 3338609 w 3788141"/>
              <a:gd name="connsiteY19" fmla="*/ 656945 h 3389466"/>
              <a:gd name="connsiteX20" fmla="*/ 3338611 w 3788141"/>
              <a:gd name="connsiteY20" fmla="*/ 656945 h 3389466"/>
              <a:gd name="connsiteX21" fmla="*/ 3426277 w 3788141"/>
              <a:gd name="connsiteY21" fmla="*/ 751218 h 3389466"/>
              <a:gd name="connsiteX22" fmla="*/ 3788141 w 3788141"/>
              <a:gd name="connsiteY22" fmla="*/ 1703867 h 3389466"/>
              <a:gd name="connsiteX23" fmla="*/ 3777202 w 3788141"/>
              <a:gd name="connsiteY23" fmla="*/ 1878078 h 3389466"/>
              <a:gd name="connsiteX24" fmla="*/ 3751198 w 3788141"/>
              <a:gd name="connsiteY24" fmla="*/ 2015094 h 3389466"/>
              <a:gd name="connsiteX25" fmla="*/ 3674860 w 3788141"/>
              <a:gd name="connsiteY25" fmla="*/ 1992626 h 3389466"/>
              <a:gd name="connsiteX26" fmla="*/ 3523295 w 3788141"/>
              <a:gd name="connsiteY26" fmla="*/ 1959654 h 3389466"/>
              <a:gd name="connsiteX27" fmla="*/ 3471663 w 3788141"/>
              <a:gd name="connsiteY27" fmla="*/ 1951703 h 3389466"/>
              <a:gd name="connsiteX28" fmla="*/ 3445882 w 3788141"/>
              <a:gd name="connsiteY28" fmla="*/ 1946510 h 3389466"/>
              <a:gd name="connsiteX29" fmla="*/ 3419780 w 3788141"/>
              <a:gd name="connsiteY29" fmla="*/ 1943713 h 3389466"/>
              <a:gd name="connsiteX30" fmla="*/ 3367461 w 3788141"/>
              <a:gd name="connsiteY30" fmla="*/ 1935655 h 3389466"/>
              <a:gd name="connsiteX31" fmla="*/ 3044783 w 3788141"/>
              <a:gd name="connsiteY31" fmla="*/ 1916023 h 3389466"/>
              <a:gd name="connsiteX32" fmla="*/ 3207806 w 3788141"/>
              <a:gd name="connsiteY32" fmla="*/ 1920991 h 3389466"/>
              <a:gd name="connsiteX33" fmla="*/ 3419780 w 3788141"/>
              <a:gd name="connsiteY33" fmla="*/ 1943713 h 3389466"/>
              <a:gd name="connsiteX34" fmla="*/ 3471663 w 3788141"/>
              <a:gd name="connsiteY34" fmla="*/ 1951703 h 3389466"/>
              <a:gd name="connsiteX35" fmla="*/ 3674859 w 3788141"/>
              <a:gd name="connsiteY35" fmla="*/ 1992626 h 3389466"/>
              <a:gd name="connsiteX36" fmla="*/ 3751197 w 3788141"/>
              <a:gd name="connsiteY36" fmla="*/ 2015094 h 3389466"/>
              <a:gd name="connsiteX37" fmla="*/ 3745093 w 3788141"/>
              <a:gd name="connsiteY37" fmla="*/ 2047256 h 3389466"/>
              <a:gd name="connsiteX38" fmla="*/ 3167548 w 3788141"/>
              <a:gd name="connsiteY38" fmla="*/ 2908684 h 3389466"/>
              <a:gd name="connsiteX39" fmla="*/ 3067550 w 3788141"/>
              <a:gd name="connsiteY39" fmla="*/ 2981769 h 3389466"/>
              <a:gd name="connsiteX40" fmla="*/ 3017079 w 3788141"/>
              <a:gd name="connsiteY40" fmla="*/ 2944881 h 3389466"/>
              <a:gd name="connsiteX41" fmla="*/ 2494049 w 3788141"/>
              <a:gd name="connsiteY41" fmla="*/ 2689698 h 3389466"/>
              <a:gd name="connsiteX42" fmla="*/ 2375518 w 3788141"/>
              <a:gd name="connsiteY42" fmla="*/ 2654812 h 3389466"/>
              <a:gd name="connsiteX43" fmla="*/ 2401720 w 3788141"/>
              <a:gd name="connsiteY43" fmla="*/ 2516753 h 3389466"/>
              <a:gd name="connsiteX44" fmla="*/ 2412659 w 3788141"/>
              <a:gd name="connsiteY44" fmla="*/ 2342542 h 3389466"/>
              <a:gd name="connsiteX45" fmla="*/ 2401720 w 3788141"/>
              <a:gd name="connsiteY45" fmla="*/ 2168331 h 3389466"/>
              <a:gd name="connsiteX46" fmla="*/ 2370825 w 3788141"/>
              <a:gd name="connsiteY46" fmla="*/ 2005541 h 3389466"/>
              <a:gd name="connsiteX47" fmla="*/ 2370826 w 3788141"/>
              <a:gd name="connsiteY47" fmla="*/ 2005541 h 3389466"/>
              <a:gd name="connsiteX48" fmla="*/ 2369613 w 3788141"/>
              <a:gd name="connsiteY48" fmla="*/ 1999153 h 3389466"/>
              <a:gd name="connsiteX49" fmla="*/ 1792068 w 3788141"/>
              <a:gd name="connsiteY49" fmla="*/ 1137726 h 3389466"/>
              <a:gd name="connsiteX50" fmla="*/ 1669304 w 3788141"/>
              <a:gd name="connsiteY50" fmla="*/ 1048002 h 3389466"/>
              <a:gd name="connsiteX51" fmla="*/ 1669303 w 3788141"/>
              <a:gd name="connsiteY51" fmla="*/ 1048003 h 3389466"/>
              <a:gd name="connsiteX52" fmla="*/ 1641600 w 3788141"/>
              <a:gd name="connsiteY52" fmla="*/ 1027756 h 3389466"/>
              <a:gd name="connsiteX53" fmla="*/ 293824 w 3788141"/>
              <a:gd name="connsiteY53" fmla="*/ 638675 h 3389466"/>
              <a:gd name="connsiteX54" fmla="*/ 77185 w 3788141"/>
              <a:gd name="connsiteY54" fmla="*/ 647472 h 3389466"/>
              <a:gd name="connsiteX55" fmla="*/ 0 w 3788141"/>
              <a:gd name="connsiteY55" fmla="*/ 656945 h 3389466"/>
              <a:gd name="connsiteX56" fmla="*/ 34309 w 3788141"/>
              <a:gd name="connsiteY56" fmla="*/ 620050 h 3389466"/>
              <a:gd name="connsiteX57" fmla="*/ 1669305 w 3788141"/>
              <a:gd name="connsiteY57" fmla="*/ 0 h 3389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3788141" h="3389466">
                <a:moveTo>
                  <a:pt x="2375518" y="2654813"/>
                </a:moveTo>
                <a:lnTo>
                  <a:pt x="2494049" y="2689699"/>
                </a:lnTo>
                <a:cubicBezTo>
                  <a:pt x="2684170" y="2754365"/>
                  <a:pt x="2860110" y="2840710"/>
                  <a:pt x="3017079" y="2944882"/>
                </a:cubicBezTo>
                <a:lnTo>
                  <a:pt x="3067550" y="2981770"/>
                </a:lnTo>
                <a:lnTo>
                  <a:pt x="3017081" y="3018655"/>
                </a:lnTo>
                <a:cubicBezTo>
                  <a:pt x="2860112" y="3122827"/>
                  <a:pt x="2684172" y="3209172"/>
                  <a:pt x="2494051" y="3273838"/>
                </a:cubicBezTo>
                <a:lnTo>
                  <a:pt x="2375719" y="3308666"/>
                </a:lnTo>
                <a:lnTo>
                  <a:pt x="2375719" y="3308666"/>
                </a:lnTo>
                <a:lnTo>
                  <a:pt x="2299383" y="3331133"/>
                </a:lnTo>
                <a:cubicBezTo>
                  <a:pt x="2233036" y="3347728"/>
                  <a:pt x="2165291" y="3361771"/>
                  <a:pt x="2096325" y="3373119"/>
                </a:cubicBezTo>
                <a:lnTo>
                  <a:pt x="1963130" y="3389466"/>
                </a:lnTo>
                <a:lnTo>
                  <a:pt x="2050796" y="3295192"/>
                </a:lnTo>
                <a:cubicBezTo>
                  <a:pt x="2126950" y="3204546"/>
                  <a:pt x="2192542" y="3107689"/>
                  <a:pt x="2246151" y="3005765"/>
                </a:cubicBezTo>
                <a:lnTo>
                  <a:pt x="2257325" y="2981216"/>
                </a:lnTo>
                <a:lnTo>
                  <a:pt x="2257324" y="2981215"/>
                </a:lnTo>
                <a:lnTo>
                  <a:pt x="2317400" y="2849221"/>
                </a:lnTo>
                <a:cubicBezTo>
                  <a:pt x="2338037" y="2795868"/>
                  <a:pt x="2355500" y="2741391"/>
                  <a:pt x="2369612" y="2685932"/>
                </a:cubicBezTo>
                <a:close/>
                <a:moveTo>
                  <a:pt x="1669305" y="0"/>
                </a:moveTo>
                <a:cubicBezTo>
                  <a:pt x="2327543" y="0"/>
                  <a:pt x="2915675" y="241370"/>
                  <a:pt x="3304301" y="620050"/>
                </a:cubicBezTo>
                <a:lnTo>
                  <a:pt x="3338609" y="656945"/>
                </a:lnTo>
                <a:lnTo>
                  <a:pt x="3338611" y="656945"/>
                </a:lnTo>
                <a:lnTo>
                  <a:pt x="3426277" y="751218"/>
                </a:lnTo>
                <a:cubicBezTo>
                  <a:pt x="3654739" y="1023158"/>
                  <a:pt x="3788141" y="1350985"/>
                  <a:pt x="3788141" y="1703867"/>
                </a:cubicBezTo>
                <a:cubicBezTo>
                  <a:pt x="3788141" y="1762681"/>
                  <a:pt x="3784435" y="1820799"/>
                  <a:pt x="3777202" y="1878078"/>
                </a:cubicBezTo>
                <a:lnTo>
                  <a:pt x="3751198" y="2015094"/>
                </a:lnTo>
                <a:lnTo>
                  <a:pt x="3674860" y="1992626"/>
                </a:lnTo>
                <a:cubicBezTo>
                  <a:pt x="3625100" y="1980180"/>
                  <a:pt x="3574553" y="1969169"/>
                  <a:pt x="3523295" y="1959654"/>
                </a:cubicBezTo>
                <a:lnTo>
                  <a:pt x="3471663" y="1951703"/>
                </a:lnTo>
                <a:lnTo>
                  <a:pt x="3445882" y="1946510"/>
                </a:lnTo>
                <a:lnTo>
                  <a:pt x="3419780" y="1943713"/>
                </a:lnTo>
                <a:lnTo>
                  <a:pt x="3367461" y="1935655"/>
                </a:lnTo>
                <a:cubicBezTo>
                  <a:pt x="3262249" y="1922728"/>
                  <a:pt x="3154490" y="1916023"/>
                  <a:pt x="3044783" y="1916023"/>
                </a:cubicBezTo>
                <a:lnTo>
                  <a:pt x="3207806" y="1920991"/>
                </a:lnTo>
                <a:lnTo>
                  <a:pt x="3419780" y="1943713"/>
                </a:lnTo>
                <a:lnTo>
                  <a:pt x="3471663" y="1951703"/>
                </a:lnTo>
                <a:lnTo>
                  <a:pt x="3674859" y="1992626"/>
                </a:lnTo>
                <a:lnTo>
                  <a:pt x="3751197" y="2015094"/>
                </a:lnTo>
                <a:lnTo>
                  <a:pt x="3745093" y="2047256"/>
                </a:lnTo>
                <a:cubicBezTo>
                  <a:pt x="3660418" y="2380009"/>
                  <a:pt x="3455123" y="2677429"/>
                  <a:pt x="3167548" y="2908684"/>
                </a:cubicBezTo>
                <a:lnTo>
                  <a:pt x="3067550" y="2981769"/>
                </a:lnTo>
                <a:lnTo>
                  <a:pt x="3017079" y="2944881"/>
                </a:lnTo>
                <a:cubicBezTo>
                  <a:pt x="2860110" y="2840709"/>
                  <a:pt x="2684170" y="2754364"/>
                  <a:pt x="2494049" y="2689698"/>
                </a:cubicBezTo>
                <a:lnTo>
                  <a:pt x="2375518" y="2654812"/>
                </a:lnTo>
                <a:lnTo>
                  <a:pt x="2401720" y="2516753"/>
                </a:lnTo>
                <a:cubicBezTo>
                  <a:pt x="2408954" y="2459474"/>
                  <a:pt x="2412659" y="2401356"/>
                  <a:pt x="2412659" y="2342542"/>
                </a:cubicBezTo>
                <a:cubicBezTo>
                  <a:pt x="2412659" y="2283728"/>
                  <a:pt x="2408954" y="2225611"/>
                  <a:pt x="2401720" y="2168331"/>
                </a:cubicBezTo>
                <a:lnTo>
                  <a:pt x="2370825" y="2005541"/>
                </a:lnTo>
                <a:lnTo>
                  <a:pt x="2370826" y="2005541"/>
                </a:lnTo>
                <a:lnTo>
                  <a:pt x="2369613" y="1999153"/>
                </a:lnTo>
                <a:cubicBezTo>
                  <a:pt x="2284939" y="1666400"/>
                  <a:pt x="2079643" y="1368980"/>
                  <a:pt x="1792068" y="1137726"/>
                </a:cubicBezTo>
                <a:lnTo>
                  <a:pt x="1669304" y="1048002"/>
                </a:lnTo>
                <a:lnTo>
                  <a:pt x="1669303" y="1048003"/>
                </a:lnTo>
                <a:lnTo>
                  <a:pt x="1641600" y="1027756"/>
                </a:lnTo>
                <a:cubicBezTo>
                  <a:pt x="1275340" y="784689"/>
                  <a:pt x="805787" y="638675"/>
                  <a:pt x="293824" y="638675"/>
                </a:cubicBezTo>
                <a:cubicBezTo>
                  <a:pt x="220687" y="638675"/>
                  <a:pt x="148415" y="641655"/>
                  <a:pt x="77185" y="647472"/>
                </a:cubicBezTo>
                <a:lnTo>
                  <a:pt x="0" y="656945"/>
                </a:lnTo>
                <a:lnTo>
                  <a:pt x="34309" y="620050"/>
                </a:lnTo>
                <a:cubicBezTo>
                  <a:pt x="422935" y="241370"/>
                  <a:pt x="1011068" y="0"/>
                  <a:pt x="1669305" y="0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0B2B68C6-1DEC-2B5F-08EE-874C51A4DCDC}"/>
              </a:ext>
            </a:extLst>
          </p:cNvPr>
          <p:cNvSpPr/>
          <p:nvPr/>
        </p:nvSpPr>
        <p:spPr>
          <a:xfrm>
            <a:off x="16450106" y="4136938"/>
            <a:ext cx="4237670" cy="2342543"/>
          </a:xfrm>
          <a:custGeom>
            <a:avLst/>
            <a:gdLst>
              <a:gd name="connsiteX0" fmla="*/ 187995 w 4237670"/>
              <a:gd name="connsiteY0" fmla="*/ 32657 h 2342543"/>
              <a:gd name="connsiteX1" fmla="*/ 199167 w 4237670"/>
              <a:gd name="connsiteY1" fmla="*/ 57204 h 2342543"/>
              <a:gd name="connsiteX2" fmla="*/ 394522 w 4237670"/>
              <a:gd name="connsiteY2" fmla="*/ 346631 h 2342543"/>
              <a:gd name="connsiteX3" fmla="*/ 482188 w 4237670"/>
              <a:gd name="connsiteY3" fmla="*/ 440905 h 2342543"/>
              <a:gd name="connsiteX4" fmla="*/ 479603 w 4237670"/>
              <a:gd name="connsiteY4" fmla="*/ 440588 h 2342543"/>
              <a:gd name="connsiteX5" fmla="*/ 483839 w 4237670"/>
              <a:gd name="connsiteY5" fmla="*/ 445143 h 2342543"/>
              <a:gd name="connsiteX6" fmla="*/ 620593 w 4237670"/>
              <a:gd name="connsiteY6" fmla="*/ 566142 h 2342543"/>
              <a:gd name="connsiteX7" fmla="*/ 743356 w 4237670"/>
              <a:gd name="connsiteY7" fmla="*/ 655865 h 2342543"/>
              <a:gd name="connsiteX8" fmla="*/ 715653 w 4237670"/>
              <a:gd name="connsiteY8" fmla="*/ 676112 h 2342543"/>
              <a:gd name="connsiteX9" fmla="*/ 192623 w 4237670"/>
              <a:gd name="connsiteY9" fmla="*/ 931295 h 2342543"/>
              <a:gd name="connsiteX10" fmla="*/ 41835 w 4237670"/>
              <a:gd name="connsiteY10" fmla="*/ 975675 h 2342543"/>
              <a:gd name="connsiteX11" fmla="*/ 10939 w 4237670"/>
              <a:gd name="connsiteY11" fmla="*/ 812885 h 2342543"/>
              <a:gd name="connsiteX12" fmla="*/ 0 w 4237670"/>
              <a:gd name="connsiteY12" fmla="*/ 638674 h 2342543"/>
              <a:gd name="connsiteX13" fmla="*/ 10939 w 4237670"/>
              <a:gd name="connsiteY13" fmla="*/ 464463 h 2342543"/>
              <a:gd name="connsiteX14" fmla="*/ 36943 w 4237670"/>
              <a:gd name="connsiteY14" fmla="*/ 327447 h 2342543"/>
              <a:gd name="connsiteX15" fmla="*/ 73744 w 4237670"/>
              <a:gd name="connsiteY15" fmla="*/ 338278 h 2342543"/>
              <a:gd name="connsiteX16" fmla="*/ 75705 w 4237670"/>
              <a:gd name="connsiteY16" fmla="*/ 327942 h 2342543"/>
              <a:gd name="connsiteX17" fmla="*/ 127917 w 4237670"/>
              <a:gd name="connsiteY17" fmla="*/ 164653 h 2342543"/>
              <a:gd name="connsiteX18" fmla="*/ 4082334 w 4237670"/>
              <a:gd name="connsiteY18" fmla="*/ 0 h 2342543"/>
              <a:gd name="connsiteX19" fmla="*/ 4142411 w 4237670"/>
              <a:gd name="connsiteY19" fmla="*/ 131996 h 2342543"/>
              <a:gd name="connsiteX20" fmla="*/ 4237670 w 4237670"/>
              <a:gd name="connsiteY20" fmla="*/ 638674 h 2342543"/>
              <a:gd name="connsiteX21" fmla="*/ 2545854 w 4237670"/>
              <a:gd name="connsiteY21" fmla="*/ 2307925 h 2342543"/>
              <a:gd name="connsiteX22" fmla="*/ 2413819 w 4237670"/>
              <a:gd name="connsiteY22" fmla="*/ 2324130 h 2342543"/>
              <a:gd name="connsiteX23" fmla="*/ 2413818 w 4237670"/>
              <a:gd name="connsiteY23" fmla="*/ 2324131 h 2342543"/>
              <a:gd name="connsiteX24" fmla="*/ 2335474 w 4237670"/>
              <a:gd name="connsiteY24" fmla="*/ 2333746 h 2342543"/>
              <a:gd name="connsiteX25" fmla="*/ 2118835 w 4237670"/>
              <a:gd name="connsiteY25" fmla="*/ 2342543 h 2342543"/>
              <a:gd name="connsiteX26" fmla="*/ 771059 w 4237670"/>
              <a:gd name="connsiteY26" fmla="*/ 1953462 h 2342543"/>
              <a:gd name="connsiteX27" fmla="*/ 743357 w 4237670"/>
              <a:gd name="connsiteY27" fmla="*/ 1933216 h 2342543"/>
              <a:gd name="connsiteX28" fmla="*/ 866122 w 4237670"/>
              <a:gd name="connsiteY28" fmla="*/ 1843492 h 2342543"/>
              <a:gd name="connsiteX29" fmla="*/ 1065777 w 4237670"/>
              <a:gd name="connsiteY29" fmla="*/ 1658127 h 2342543"/>
              <a:gd name="connsiteX30" fmla="*/ 866123 w 4237670"/>
              <a:gd name="connsiteY30" fmla="*/ 1843491 h 2342543"/>
              <a:gd name="connsiteX31" fmla="*/ 743358 w 4237670"/>
              <a:gd name="connsiteY31" fmla="*/ 1933215 h 2342543"/>
              <a:gd name="connsiteX32" fmla="*/ 620594 w 4237670"/>
              <a:gd name="connsiteY32" fmla="*/ 1843491 h 2342543"/>
              <a:gd name="connsiteX33" fmla="*/ 43048 w 4237670"/>
              <a:gd name="connsiteY33" fmla="*/ 982063 h 2342543"/>
              <a:gd name="connsiteX34" fmla="*/ 41836 w 4237670"/>
              <a:gd name="connsiteY34" fmla="*/ 975675 h 2342543"/>
              <a:gd name="connsiteX35" fmla="*/ 192624 w 4237670"/>
              <a:gd name="connsiteY35" fmla="*/ 931295 h 2342543"/>
              <a:gd name="connsiteX36" fmla="*/ 715654 w 4237670"/>
              <a:gd name="connsiteY36" fmla="*/ 676112 h 2342543"/>
              <a:gd name="connsiteX37" fmla="*/ 743357 w 4237670"/>
              <a:gd name="connsiteY37" fmla="*/ 655865 h 2342543"/>
              <a:gd name="connsiteX38" fmla="*/ 771060 w 4237670"/>
              <a:gd name="connsiteY38" fmla="*/ 676112 h 2342543"/>
              <a:gd name="connsiteX39" fmla="*/ 1294090 w 4237670"/>
              <a:gd name="connsiteY39" fmla="*/ 931295 h 2342543"/>
              <a:gd name="connsiteX40" fmla="*/ 1444881 w 4237670"/>
              <a:gd name="connsiteY40" fmla="*/ 975676 h 2342543"/>
              <a:gd name="connsiteX41" fmla="*/ 1444881 w 4237670"/>
              <a:gd name="connsiteY41" fmla="*/ 975678 h 2342543"/>
              <a:gd name="connsiteX42" fmla="*/ 1488758 w 4237670"/>
              <a:gd name="connsiteY42" fmla="*/ 988591 h 2342543"/>
              <a:gd name="connsiteX43" fmla="*/ 2118835 w 4237670"/>
              <a:gd name="connsiteY43" fmla="*/ 1065194 h 2342543"/>
              <a:gd name="connsiteX44" fmla="*/ 2748912 w 4237670"/>
              <a:gd name="connsiteY44" fmla="*/ 988591 h 2342543"/>
              <a:gd name="connsiteX45" fmla="*/ 2825050 w 4237670"/>
              <a:gd name="connsiteY45" fmla="*/ 966182 h 2342543"/>
              <a:gd name="connsiteX46" fmla="*/ 2851252 w 4237670"/>
              <a:gd name="connsiteY46" fmla="*/ 1104241 h 2342543"/>
              <a:gd name="connsiteX47" fmla="*/ 2862191 w 4237670"/>
              <a:gd name="connsiteY47" fmla="*/ 1278452 h 2342543"/>
              <a:gd name="connsiteX48" fmla="*/ 2862191 w 4237670"/>
              <a:gd name="connsiteY48" fmla="*/ 1278451 h 2342543"/>
              <a:gd name="connsiteX49" fmla="*/ 2851252 w 4237670"/>
              <a:gd name="connsiteY49" fmla="*/ 1104240 h 2342543"/>
              <a:gd name="connsiteX50" fmla="*/ 2825050 w 4237670"/>
              <a:gd name="connsiteY50" fmla="*/ 966181 h 2342543"/>
              <a:gd name="connsiteX51" fmla="*/ 2943581 w 4237670"/>
              <a:gd name="connsiteY51" fmla="*/ 931295 h 2342543"/>
              <a:gd name="connsiteX52" fmla="*/ 4071161 w 4237670"/>
              <a:gd name="connsiteY52" fmla="*/ 24547 h 2342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4237670" h="2342543">
                <a:moveTo>
                  <a:pt x="187995" y="32657"/>
                </a:moveTo>
                <a:lnTo>
                  <a:pt x="199167" y="57204"/>
                </a:lnTo>
                <a:cubicBezTo>
                  <a:pt x="252776" y="159128"/>
                  <a:pt x="318368" y="255985"/>
                  <a:pt x="394522" y="346631"/>
                </a:cubicBezTo>
                <a:lnTo>
                  <a:pt x="482188" y="440905"/>
                </a:lnTo>
                <a:lnTo>
                  <a:pt x="479603" y="440588"/>
                </a:lnTo>
                <a:lnTo>
                  <a:pt x="483839" y="445143"/>
                </a:lnTo>
                <a:cubicBezTo>
                  <a:pt x="527020" y="487219"/>
                  <a:pt x="572664" y="527599"/>
                  <a:pt x="620593" y="566142"/>
                </a:cubicBezTo>
                <a:lnTo>
                  <a:pt x="743356" y="655865"/>
                </a:lnTo>
                <a:lnTo>
                  <a:pt x="715653" y="676112"/>
                </a:lnTo>
                <a:cubicBezTo>
                  <a:pt x="558685" y="780284"/>
                  <a:pt x="382744" y="866629"/>
                  <a:pt x="192623" y="931295"/>
                </a:cubicBezTo>
                <a:lnTo>
                  <a:pt x="41835" y="975675"/>
                </a:lnTo>
                <a:lnTo>
                  <a:pt x="10939" y="812885"/>
                </a:lnTo>
                <a:cubicBezTo>
                  <a:pt x="3706" y="755606"/>
                  <a:pt x="0" y="697488"/>
                  <a:pt x="0" y="638674"/>
                </a:cubicBezTo>
                <a:cubicBezTo>
                  <a:pt x="0" y="579860"/>
                  <a:pt x="3706" y="521743"/>
                  <a:pt x="10939" y="464463"/>
                </a:cubicBezTo>
                <a:lnTo>
                  <a:pt x="36943" y="327447"/>
                </a:lnTo>
                <a:lnTo>
                  <a:pt x="73744" y="338278"/>
                </a:lnTo>
                <a:lnTo>
                  <a:pt x="75705" y="327942"/>
                </a:lnTo>
                <a:cubicBezTo>
                  <a:pt x="89818" y="272484"/>
                  <a:pt x="107281" y="218006"/>
                  <a:pt x="127917" y="164653"/>
                </a:cubicBezTo>
                <a:close/>
                <a:moveTo>
                  <a:pt x="4082334" y="0"/>
                </a:moveTo>
                <a:lnTo>
                  <a:pt x="4142411" y="131996"/>
                </a:lnTo>
                <a:cubicBezTo>
                  <a:pt x="4204320" y="292056"/>
                  <a:pt x="4237670" y="462233"/>
                  <a:pt x="4237670" y="638674"/>
                </a:cubicBezTo>
                <a:cubicBezTo>
                  <a:pt x="4237670" y="1462067"/>
                  <a:pt x="3511371" y="2149046"/>
                  <a:pt x="2545854" y="2307925"/>
                </a:cubicBezTo>
                <a:lnTo>
                  <a:pt x="2413819" y="2324130"/>
                </a:lnTo>
                <a:lnTo>
                  <a:pt x="2413818" y="2324131"/>
                </a:lnTo>
                <a:lnTo>
                  <a:pt x="2335474" y="2333746"/>
                </a:lnTo>
                <a:cubicBezTo>
                  <a:pt x="2264245" y="2339563"/>
                  <a:pt x="2191972" y="2342543"/>
                  <a:pt x="2118835" y="2342543"/>
                </a:cubicBezTo>
                <a:cubicBezTo>
                  <a:pt x="1606873" y="2342543"/>
                  <a:pt x="1137319" y="2196529"/>
                  <a:pt x="771059" y="1953462"/>
                </a:cubicBezTo>
                <a:lnTo>
                  <a:pt x="743357" y="1933216"/>
                </a:lnTo>
                <a:lnTo>
                  <a:pt x="866122" y="1843492"/>
                </a:lnTo>
                <a:cubicBezTo>
                  <a:pt x="938016" y="1785678"/>
                  <a:pt x="1004767" y="1723729"/>
                  <a:pt x="1065777" y="1658127"/>
                </a:cubicBezTo>
                <a:lnTo>
                  <a:pt x="866123" y="1843491"/>
                </a:lnTo>
                <a:lnTo>
                  <a:pt x="743358" y="1933215"/>
                </a:lnTo>
                <a:lnTo>
                  <a:pt x="620594" y="1843491"/>
                </a:lnTo>
                <a:cubicBezTo>
                  <a:pt x="333018" y="1612236"/>
                  <a:pt x="127723" y="1314816"/>
                  <a:pt x="43048" y="982063"/>
                </a:cubicBezTo>
                <a:lnTo>
                  <a:pt x="41836" y="975675"/>
                </a:lnTo>
                <a:lnTo>
                  <a:pt x="192624" y="931295"/>
                </a:lnTo>
                <a:cubicBezTo>
                  <a:pt x="382745" y="866629"/>
                  <a:pt x="558686" y="780284"/>
                  <a:pt x="715654" y="676112"/>
                </a:cubicBezTo>
                <a:lnTo>
                  <a:pt x="743357" y="655865"/>
                </a:lnTo>
                <a:lnTo>
                  <a:pt x="771060" y="676112"/>
                </a:lnTo>
                <a:cubicBezTo>
                  <a:pt x="928029" y="780284"/>
                  <a:pt x="1103970" y="866629"/>
                  <a:pt x="1294090" y="931295"/>
                </a:cubicBezTo>
                <a:lnTo>
                  <a:pt x="1444881" y="975676"/>
                </a:lnTo>
                <a:lnTo>
                  <a:pt x="1444881" y="975678"/>
                </a:lnTo>
                <a:lnTo>
                  <a:pt x="1488758" y="988591"/>
                </a:lnTo>
                <a:cubicBezTo>
                  <a:pt x="1687800" y="1038375"/>
                  <a:pt x="1899422" y="1065194"/>
                  <a:pt x="2118835" y="1065194"/>
                </a:cubicBezTo>
                <a:cubicBezTo>
                  <a:pt x="2338248" y="1065194"/>
                  <a:pt x="2549871" y="1038375"/>
                  <a:pt x="2748912" y="988591"/>
                </a:cubicBezTo>
                <a:lnTo>
                  <a:pt x="2825050" y="966182"/>
                </a:lnTo>
                <a:lnTo>
                  <a:pt x="2851252" y="1104241"/>
                </a:lnTo>
                <a:lnTo>
                  <a:pt x="2862191" y="1278452"/>
                </a:lnTo>
                <a:lnTo>
                  <a:pt x="2862191" y="1278451"/>
                </a:lnTo>
                <a:cubicBezTo>
                  <a:pt x="2862191" y="1219637"/>
                  <a:pt x="2858485" y="1161520"/>
                  <a:pt x="2851252" y="1104240"/>
                </a:cubicBezTo>
                <a:lnTo>
                  <a:pt x="2825050" y="966181"/>
                </a:lnTo>
                <a:lnTo>
                  <a:pt x="2943581" y="931295"/>
                </a:lnTo>
                <a:cubicBezTo>
                  <a:pt x="3450569" y="758854"/>
                  <a:pt x="3856724" y="432243"/>
                  <a:pt x="4071161" y="24547"/>
                </a:cubicBezTo>
                <a:close/>
              </a:path>
            </a:pathLst>
          </a:custGeom>
          <a:solidFill>
            <a:schemeClr val="accent5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wrap="square">
            <a:noAutofit/>
          </a:bodyPr>
          <a:lstStyle/>
          <a:p>
            <a:endParaRPr lang="en-IN" dirty="0">
              <a:highlight>
                <a:srgbClr val="FF00FF"/>
              </a:highlight>
            </a:endParaRPr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8735BE4E-E2E0-E81B-C307-89D3B4A84AD0}"/>
              </a:ext>
            </a:extLst>
          </p:cNvPr>
          <p:cNvSpPr/>
          <p:nvPr/>
        </p:nvSpPr>
        <p:spPr>
          <a:xfrm>
            <a:off x="15618067" y="-239898"/>
            <a:ext cx="3788141" cy="3389466"/>
          </a:xfrm>
          <a:custGeom>
            <a:avLst/>
            <a:gdLst>
              <a:gd name="connsiteX0" fmla="*/ 1692073 w 3788141"/>
              <a:gd name="connsiteY0" fmla="*/ 2324825 h 3389466"/>
              <a:gd name="connsiteX1" fmla="*/ 1792069 w 3788141"/>
              <a:gd name="connsiteY1" fmla="*/ 2397908 h 3389466"/>
              <a:gd name="connsiteX2" fmla="*/ 2369614 w 3788141"/>
              <a:gd name="connsiteY2" fmla="*/ 3259335 h 3389466"/>
              <a:gd name="connsiteX3" fmla="*/ 2375520 w 3788141"/>
              <a:gd name="connsiteY3" fmla="*/ 3290454 h 3389466"/>
              <a:gd name="connsiteX4" fmla="*/ 2299382 w 3788141"/>
              <a:gd name="connsiteY4" fmla="*/ 3312863 h 3389466"/>
              <a:gd name="connsiteX5" fmla="*/ 1669305 w 3788141"/>
              <a:gd name="connsiteY5" fmla="*/ 3389466 h 3389466"/>
              <a:gd name="connsiteX6" fmla="*/ 1039228 w 3788141"/>
              <a:gd name="connsiteY6" fmla="*/ 3312863 h 3389466"/>
              <a:gd name="connsiteX7" fmla="*/ 995350 w 3788141"/>
              <a:gd name="connsiteY7" fmla="*/ 3299949 h 3389466"/>
              <a:gd name="connsiteX8" fmla="*/ 1026245 w 3788141"/>
              <a:gd name="connsiteY8" fmla="*/ 3137158 h 3389466"/>
              <a:gd name="connsiteX9" fmla="*/ 1037184 w 3788141"/>
              <a:gd name="connsiteY9" fmla="*/ 2962947 h 3389466"/>
              <a:gd name="connsiteX10" fmla="*/ 1037184 w 3788141"/>
              <a:gd name="connsiteY10" fmla="*/ 2962947 h 3389466"/>
              <a:gd name="connsiteX11" fmla="*/ 1026245 w 3788141"/>
              <a:gd name="connsiteY11" fmla="*/ 3137157 h 3389466"/>
              <a:gd name="connsiteX12" fmla="*/ 995350 w 3788141"/>
              <a:gd name="connsiteY12" fmla="*/ 3299948 h 3389466"/>
              <a:gd name="connsiteX13" fmla="*/ 844559 w 3788141"/>
              <a:gd name="connsiteY13" fmla="*/ 3255567 h 3389466"/>
              <a:gd name="connsiteX14" fmla="*/ 321529 w 3788141"/>
              <a:gd name="connsiteY14" fmla="*/ 3000384 h 3389466"/>
              <a:gd name="connsiteX15" fmla="*/ 293827 w 3788141"/>
              <a:gd name="connsiteY15" fmla="*/ 2980138 h 3389466"/>
              <a:gd name="connsiteX16" fmla="*/ 293826 w 3788141"/>
              <a:gd name="connsiteY16" fmla="*/ 2980138 h 3389466"/>
              <a:gd name="connsiteX17" fmla="*/ 171063 w 3788141"/>
              <a:gd name="connsiteY17" fmla="*/ 2890415 h 3389466"/>
              <a:gd name="connsiteX18" fmla="*/ 34309 w 3788141"/>
              <a:gd name="connsiteY18" fmla="*/ 2769416 h 3389466"/>
              <a:gd name="connsiteX19" fmla="*/ 0 w 3788141"/>
              <a:gd name="connsiteY19" fmla="*/ 2732521 h 3389466"/>
              <a:gd name="connsiteX20" fmla="*/ 77189 w 3788141"/>
              <a:gd name="connsiteY20" fmla="*/ 2741994 h 3389466"/>
              <a:gd name="connsiteX21" fmla="*/ 293828 w 3788141"/>
              <a:gd name="connsiteY21" fmla="*/ 2750791 h 3389466"/>
              <a:gd name="connsiteX22" fmla="*/ 510467 w 3788141"/>
              <a:gd name="connsiteY22" fmla="*/ 2741994 h 3389466"/>
              <a:gd name="connsiteX23" fmla="*/ 587651 w 3788141"/>
              <a:gd name="connsiteY23" fmla="*/ 2732521 h 3389466"/>
              <a:gd name="connsiteX24" fmla="*/ 587652 w 3788141"/>
              <a:gd name="connsiteY24" fmla="*/ 2732520 h 3389466"/>
              <a:gd name="connsiteX25" fmla="*/ 720847 w 3788141"/>
              <a:gd name="connsiteY25" fmla="*/ 2716173 h 3389466"/>
              <a:gd name="connsiteX26" fmla="*/ 923905 w 3788141"/>
              <a:gd name="connsiteY26" fmla="*/ 2674187 h 3389466"/>
              <a:gd name="connsiteX27" fmla="*/ 1000241 w 3788141"/>
              <a:gd name="connsiteY27" fmla="*/ 2651720 h 3389466"/>
              <a:gd name="connsiteX28" fmla="*/ 1000241 w 3788141"/>
              <a:gd name="connsiteY28" fmla="*/ 2651721 h 3389466"/>
              <a:gd name="connsiteX29" fmla="*/ 1118574 w 3788141"/>
              <a:gd name="connsiteY29" fmla="*/ 2616893 h 3389466"/>
              <a:gd name="connsiteX30" fmla="*/ 1641604 w 3788141"/>
              <a:gd name="connsiteY30" fmla="*/ 2361710 h 3389466"/>
              <a:gd name="connsiteX31" fmla="*/ 1963134 w 3788141"/>
              <a:gd name="connsiteY31" fmla="*/ 0 h 3389466"/>
              <a:gd name="connsiteX32" fmla="*/ 2096325 w 3788141"/>
              <a:gd name="connsiteY32" fmla="*/ 16346 h 3389466"/>
              <a:gd name="connsiteX33" fmla="*/ 3788141 w 3788141"/>
              <a:gd name="connsiteY33" fmla="*/ 1685597 h 3389466"/>
              <a:gd name="connsiteX34" fmla="*/ 3692882 w 3788141"/>
              <a:gd name="connsiteY34" fmla="*/ 2192275 h 3389466"/>
              <a:gd name="connsiteX35" fmla="*/ 3632805 w 3788141"/>
              <a:gd name="connsiteY35" fmla="*/ 2324272 h 3389466"/>
              <a:gd name="connsiteX36" fmla="*/ 3621632 w 3788141"/>
              <a:gd name="connsiteY36" fmla="*/ 2348819 h 3389466"/>
              <a:gd name="connsiteX37" fmla="*/ 2494052 w 3788141"/>
              <a:gd name="connsiteY37" fmla="*/ 3255567 h 3389466"/>
              <a:gd name="connsiteX38" fmla="*/ 2375521 w 3788141"/>
              <a:gd name="connsiteY38" fmla="*/ 3290453 h 3389466"/>
              <a:gd name="connsiteX39" fmla="*/ 2369615 w 3788141"/>
              <a:gd name="connsiteY39" fmla="*/ 3259334 h 3389466"/>
              <a:gd name="connsiteX40" fmla="*/ 1792070 w 3788141"/>
              <a:gd name="connsiteY40" fmla="*/ 2397907 h 3389466"/>
              <a:gd name="connsiteX41" fmla="*/ 1692074 w 3788141"/>
              <a:gd name="connsiteY41" fmla="*/ 2324824 h 3389466"/>
              <a:gd name="connsiteX42" fmla="*/ 1792072 w 3788141"/>
              <a:gd name="connsiteY42" fmla="*/ 2251739 h 3389466"/>
              <a:gd name="connsiteX43" fmla="*/ 2369617 w 3788141"/>
              <a:gd name="connsiteY43" fmla="*/ 1390311 h 3389466"/>
              <a:gd name="connsiteX44" fmla="*/ 2375721 w 3788141"/>
              <a:gd name="connsiteY44" fmla="*/ 1358149 h 3389466"/>
              <a:gd name="connsiteX45" fmla="*/ 2401725 w 3788141"/>
              <a:gd name="connsiteY45" fmla="*/ 1221133 h 3389466"/>
              <a:gd name="connsiteX46" fmla="*/ 2412664 w 3788141"/>
              <a:gd name="connsiteY46" fmla="*/ 1046922 h 3389466"/>
              <a:gd name="connsiteX47" fmla="*/ 2050800 w 3788141"/>
              <a:gd name="connsiteY47" fmla="*/ 94273 h 3389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788141" h="3389466">
                <a:moveTo>
                  <a:pt x="1692073" y="2324825"/>
                </a:moveTo>
                <a:lnTo>
                  <a:pt x="1792069" y="2397908"/>
                </a:lnTo>
                <a:cubicBezTo>
                  <a:pt x="2079644" y="2629162"/>
                  <a:pt x="2284939" y="2926582"/>
                  <a:pt x="2369614" y="3259335"/>
                </a:cubicBezTo>
                <a:lnTo>
                  <a:pt x="2375520" y="3290454"/>
                </a:lnTo>
                <a:lnTo>
                  <a:pt x="2299382" y="3312863"/>
                </a:lnTo>
                <a:cubicBezTo>
                  <a:pt x="2100341" y="3362647"/>
                  <a:pt x="1888718" y="3389466"/>
                  <a:pt x="1669305" y="3389466"/>
                </a:cubicBezTo>
                <a:cubicBezTo>
                  <a:pt x="1449892" y="3389466"/>
                  <a:pt x="1238270" y="3362647"/>
                  <a:pt x="1039228" y="3312863"/>
                </a:cubicBezTo>
                <a:lnTo>
                  <a:pt x="995350" y="3299949"/>
                </a:lnTo>
                <a:lnTo>
                  <a:pt x="1026245" y="3137158"/>
                </a:lnTo>
                <a:cubicBezTo>
                  <a:pt x="1033479" y="3079879"/>
                  <a:pt x="1037184" y="3021761"/>
                  <a:pt x="1037184" y="2962947"/>
                </a:cubicBezTo>
                <a:lnTo>
                  <a:pt x="1037184" y="2962947"/>
                </a:lnTo>
                <a:lnTo>
                  <a:pt x="1026245" y="3137157"/>
                </a:lnTo>
                <a:lnTo>
                  <a:pt x="995350" y="3299948"/>
                </a:lnTo>
                <a:lnTo>
                  <a:pt x="844559" y="3255567"/>
                </a:lnTo>
                <a:cubicBezTo>
                  <a:pt x="654439" y="3190901"/>
                  <a:pt x="478498" y="3104556"/>
                  <a:pt x="321529" y="3000384"/>
                </a:cubicBezTo>
                <a:lnTo>
                  <a:pt x="293827" y="2980138"/>
                </a:lnTo>
                <a:lnTo>
                  <a:pt x="293826" y="2980138"/>
                </a:lnTo>
                <a:lnTo>
                  <a:pt x="171063" y="2890415"/>
                </a:lnTo>
                <a:cubicBezTo>
                  <a:pt x="123134" y="2851872"/>
                  <a:pt x="77490" y="2811492"/>
                  <a:pt x="34309" y="2769416"/>
                </a:cubicBezTo>
                <a:lnTo>
                  <a:pt x="0" y="2732521"/>
                </a:lnTo>
                <a:lnTo>
                  <a:pt x="77189" y="2741994"/>
                </a:lnTo>
                <a:cubicBezTo>
                  <a:pt x="148419" y="2747811"/>
                  <a:pt x="220691" y="2750791"/>
                  <a:pt x="293828" y="2750791"/>
                </a:cubicBezTo>
                <a:cubicBezTo>
                  <a:pt x="366966" y="2750791"/>
                  <a:pt x="439238" y="2747811"/>
                  <a:pt x="510467" y="2741994"/>
                </a:cubicBezTo>
                <a:lnTo>
                  <a:pt x="587651" y="2732521"/>
                </a:lnTo>
                <a:lnTo>
                  <a:pt x="587652" y="2732520"/>
                </a:lnTo>
                <a:lnTo>
                  <a:pt x="720847" y="2716173"/>
                </a:lnTo>
                <a:cubicBezTo>
                  <a:pt x="789813" y="2704825"/>
                  <a:pt x="857558" y="2690782"/>
                  <a:pt x="923905" y="2674187"/>
                </a:cubicBezTo>
                <a:lnTo>
                  <a:pt x="1000241" y="2651720"/>
                </a:lnTo>
                <a:lnTo>
                  <a:pt x="1000241" y="2651721"/>
                </a:lnTo>
                <a:lnTo>
                  <a:pt x="1118574" y="2616893"/>
                </a:lnTo>
                <a:cubicBezTo>
                  <a:pt x="1308695" y="2552227"/>
                  <a:pt x="1484635" y="2465882"/>
                  <a:pt x="1641604" y="2361710"/>
                </a:cubicBezTo>
                <a:close/>
                <a:moveTo>
                  <a:pt x="1963134" y="0"/>
                </a:moveTo>
                <a:lnTo>
                  <a:pt x="2096325" y="16346"/>
                </a:lnTo>
                <a:cubicBezTo>
                  <a:pt x="3061842" y="175225"/>
                  <a:pt x="3788141" y="862205"/>
                  <a:pt x="3788141" y="1685597"/>
                </a:cubicBezTo>
                <a:cubicBezTo>
                  <a:pt x="3788141" y="1862038"/>
                  <a:pt x="3754791" y="2032216"/>
                  <a:pt x="3692882" y="2192275"/>
                </a:cubicBezTo>
                <a:lnTo>
                  <a:pt x="3632805" y="2324272"/>
                </a:lnTo>
                <a:lnTo>
                  <a:pt x="3621632" y="2348819"/>
                </a:lnTo>
                <a:cubicBezTo>
                  <a:pt x="3407195" y="2756515"/>
                  <a:pt x="3001040" y="3083126"/>
                  <a:pt x="2494052" y="3255567"/>
                </a:cubicBezTo>
                <a:lnTo>
                  <a:pt x="2375521" y="3290453"/>
                </a:lnTo>
                <a:lnTo>
                  <a:pt x="2369615" y="3259334"/>
                </a:lnTo>
                <a:cubicBezTo>
                  <a:pt x="2284940" y="2926581"/>
                  <a:pt x="2079645" y="2629161"/>
                  <a:pt x="1792070" y="2397907"/>
                </a:cubicBezTo>
                <a:lnTo>
                  <a:pt x="1692074" y="2324824"/>
                </a:lnTo>
                <a:lnTo>
                  <a:pt x="1792072" y="2251739"/>
                </a:lnTo>
                <a:cubicBezTo>
                  <a:pt x="2079647" y="2020484"/>
                  <a:pt x="2284942" y="1723064"/>
                  <a:pt x="2369617" y="1390311"/>
                </a:cubicBezTo>
                <a:lnTo>
                  <a:pt x="2375721" y="1358149"/>
                </a:lnTo>
                <a:lnTo>
                  <a:pt x="2401725" y="1221133"/>
                </a:lnTo>
                <a:cubicBezTo>
                  <a:pt x="2408958" y="1163854"/>
                  <a:pt x="2412664" y="1105736"/>
                  <a:pt x="2412664" y="1046922"/>
                </a:cubicBezTo>
                <a:cubicBezTo>
                  <a:pt x="2412664" y="694040"/>
                  <a:pt x="2279262" y="366213"/>
                  <a:pt x="2050800" y="94273"/>
                </a:cubicBezTo>
                <a:close/>
              </a:path>
            </a:pathLst>
          </a:custGeom>
          <a:solidFill>
            <a:schemeClr val="accent5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3F47E407-E0F1-DA91-AABB-4B58DEC5F177}"/>
              </a:ext>
            </a:extLst>
          </p:cNvPr>
          <p:cNvSpPr txBox="1"/>
          <p:nvPr/>
        </p:nvSpPr>
        <p:spPr>
          <a:xfrm>
            <a:off x="-7952479" y="452656"/>
            <a:ext cx="268473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2E3C4E"/>
                </a:solidFill>
                <a:latin typeface="Times New Roman" panose="02020603050405020304" pitchFamily="18" charset="0"/>
                <a:ea typeface="Host Grotesk Medium" pitchFamily="34" charset="-122"/>
                <a:cs typeface="Times New Roman" panose="02020603050405020304" pitchFamily="18" charset="0"/>
              </a:rPr>
              <a:t>Performance Analysis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39F83308-54C7-DC39-F2E4-4211D9D06E36}"/>
              </a:ext>
            </a:extLst>
          </p:cNvPr>
          <p:cNvSpPr txBox="1"/>
          <p:nvPr/>
        </p:nvSpPr>
        <p:spPr>
          <a:xfrm>
            <a:off x="-7299932" y="4963869"/>
            <a:ext cx="268473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457200" indent="-457200" algn="ctr">
              <a:buFont typeface="Arial" panose="020B0604020202020204" pitchFamily="34" charset="0"/>
              <a:buChar char="•"/>
              <a:defRPr sz="2800">
                <a:solidFill>
                  <a:srgbClr val="2E3C4E"/>
                </a:solidFill>
                <a:latin typeface="Times New Roman" panose="02020603050405020304" pitchFamily="18" charset="0"/>
                <a:ea typeface="Host Grotesk Medium" pitchFamily="34" charset="-122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Total KPI Overview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23B845A8-E282-799D-E10F-D8FE069E7E8D}"/>
              </a:ext>
            </a:extLst>
          </p:cNvPr>
          <p:cNvSpPr txBox="1"/>
          <p:nvPr/>
        </p:nvSpPr>
        <p:spPr>
          <a:xfrm>
            <a:off x="5374354" y="12638316"/>
            <a:ext cx="268473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457200" indent="-457200" algn="ctr">
              <a:buFont typeface="Arial" panose="020B0604020202020204" pitchFamily="34" charset="0"/>
              <a:buChar char="•"/>
              <a:defRPr sz="2800">
                <a:solidFill>
                  <a:srgbClr val="2E3C4E"/>
                </a:solidFill>
                <a:latin typeface="Times New Roman" panose="02020603050405020304" pitchFamily="18" charset="0"/>
                <a:ea typeface="Host Grotesk Medium" pitchFamily="34" charset="-122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Panel Sales by Year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ED5AF07F-1A38-AD79-19C3-4975778B176B}"/>
              </a:ext>
            </a:extLst>
          </p:cNvPr>
          <p:cNvSpPr txBox="1"/>
          <p:nvPr/>
        </p:nvSpPr>
        <p:spPr>
          <a:xfrm>
            <a:off x="21202623" y="4963868"/>
            <a:ext cx="268473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457200" indent="-457200" algn="ctr">
              <a:buFont typeface="Arial" panose="020B0604020202020204" pitchFamily="34" charset="0"/>
              <a:buChar char="•"/>
              <a:defRPr sz="2800">
                <a:solidFill>
                  <a:srgbClr val="2E3C4E"/>
                </a:solidFill>
                <a:latin typeface="Times New Roman" panose="02020603050405020304" pitchFamily="18" charset="0"/>
                <a:ea typeface="Host Grotesk Medium" pitchFamily="34" charset="-122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Sales Trend Analysis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3C59F2B5-0119-6EA5-FC27-EA5E55C42247}"/>
              </a:ext>
            </a:extLst>
          </p:cNvPr>
          <p:cNvSpPr txBox="1"/>
          <p:nvPr/>
        </p:nvSpPr>
        <p:spPr>
          <a:xfrm>
            <a:off x="19439324" y="320836"/>
            <a:ext cx="268473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457200" indent="-457200" algn="ctr">
              <a:buFont typeface="Arial" panose="020B0604020202020204" pitchFamily="34" charset="0"/>
              <a:buChar char="•"/>
              <a:defRPr sz="2800">
                <a:solidFill>
                  <a:srgbClr val="2E3C4E"/>
                </a:solidFill>
                <a:latin typeface="Times New Roman" panose="02020603050405020304" pitchFamily="18" charset="0"/>
                <a:ea typeface="Host Grotesk Medium" pitchFamily="34" charset="-122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Profitability Metrics</a:t>
            </a:r>
            <a:endParaRPr lang="en-IN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70AD3FD2-D5BA-0376-3305-7190C6E15D1F}"/>
              </a:ext>
            </a:extLst>
          </p:cNvPr>
          <p:cNvSpPr txBox="1"/>
          <p:nvPr/>
        </p:nvSpPr>
        <p:spPr>
          <a:xfrm>
            <a:off x="6001156" y="-5399179"/>
            <a:ext cx="268473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457200" indent="-457200" algn="ctr">
              <a:buFont typeface="Arial" panose="020B0604020202020204" pitchFamily="34" charset="0"/>
              <a:buChar char="•"/>
              <a:defRPr sz="2800">
                <a:solidFill>
                  <a:srgbClr val="2E3C4E"/>
                </a:solidFill>
                <a:latin typeface="Times New Roman" panose="02020603050405020304" pitchFamily="18" charset="0"/>
                <a:ea typeface="Host Grotesk Medium" pitchFamily="34" charset="-122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Challenges &amp; Opportunities</a:t>
            </a:r>
            <a:endParaRPr lang="en-IN" dirty="0"/>
          </a:p>
        </p:txBody>
      </p:sp>
      <p:sp>
        <p:nvSpPr>
          <p:cNvPr id="80" name="Title 1">
            <a:extLst>
              <a:ext uri="{FF2B5EF4-FFF2-40B4-BE49-F238E27FC236}">
                <a16:creationId xmlns:a16="http://schemas.microsoft.com/office/drawing/2014/main" id="{18ED9430-7345-8021-250D-C820CB999F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724" y="4645583"/>
            <a:ext cx="12618720" cy="1590676"/>
          </a:xfrm>
        </p:spPr>
        <p:txBody>
          <a:bodyPr/>
          <a:lstStyle/>
          <a:p>
            <a:pPr algn="ctr"/>
            <a:r>
              <a:rPr lang="en-GB" dirty="0">
                <a:latin typeface="Algerian" panose="04020705040A02060702" pitchFamily="82" charset="0"/>
              </a:rPr>
              <a:t>solar Panel </a:t>
            </a:r>
            <a:br>
              <a:rPr lang="en-GB" dirty="0">
                <a:latin typeface="Algerian" panose="04020705040A02060702" pitchFamily="82" charset="0"/>
              </a:rPr>
            </a:br>
            <a:r>
              <a:rPr lang="en-GB" dirty="0">
                <a:latin typeface="Algerian" panose="04020705040A02060702" pitchFamily="82" charset="0"/>
              </a:rPr>
              <a:t>Sales Analysis</a:t>
            </a:r>
            <a:endParaRPr lang="en-IN" dirty="0">
              <a:latin typeface="Algerian" panose="04020705040A02060702" pitchFamily="82" charset="0"/>
            </a:endParaRPr>
          </a:p>
        </p:txBody>
      </p:sp>
      <p:pic>
        <p:nvPicPr>
          <p:cNvPr id="87" name="Picture 86">
            <a:extLst>
              <a:ext uri="{FF2B5EF4-FFF2-40B4-BE49-F238E27FC236}">
                <a16:creationId xmlns:a16="http://schemas.microsoft.com/office/drawing/2014/main" id="{B43DE6F6-309F-C3C5-1500-5C4DEE6CE9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9748" y="929709"/>
            <a:ext cx="3352671" cy="2956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02343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0" descr="preencoded.png">
            <a:extLst>
              <a:ext uri="{FF2B5EF4-FFF2-40B4-BE49-F238E27FC236}">
                <a16:creationId xmlns:a16="http://schemas.microsoft.com/office/drawing/2014/main" id="{9C8EBDF2-1C92-91EE-7491-EF8E9038EA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0">
            <a:extLst>
              <a:ext uri="{FF2B5EF4-FFF2-40B4-BE49-F238E27FC236}">
                <a16:creationId xmlns:a16="http://schemas.microsoft.com/office/drawing/2014/main" id="{6C76A4B5-F07C-B125-A173-1AE53BFB45FE}"/>
              </a:ext>
            </a:extLst>
          </p:cNvPr>
          <p:cNvSpPr/>
          <p:nvPr/>
        </p:nvSpPr>
        <p:spPr>
          <a:xfrm>
            <a:off x="0" y="11311"/>
            <a:ext cx="14630400" cy="8229600"/>
          </a:xfrm>
          <a:prstGeom prst="rect">
            <a:avLst/>
          </a:prstGeom>
          <a:solidFill>
            <a:srgbClr val="FAF9F5">
              <a:alpha val="45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Text 1">
            <a:extLst>
              <a:ext uri="{FF2B5EF4-FFF2-40B4-BE49-F238E27FC236}">
                <a16:creationId xmlns:a16="http://schemas.microsoft.com/office/drawing/2014/main" id="{D02A98C2-252F-01C1-FBD0-137D7AACFAB4}"/>
              </a:ext>
            </a:extLst>
          </p:cNvPr>
          <p:cNvSpPr/>
          <p:nvPr/>
        </p:nvSpPr>
        <p:spPr>
          <a:xfrm>
            <a:off x="793790" y="2657713"/>
            <a:ext cx="759642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Sales by Country (Map View)</a:t>
            </a:r>
            <a:endParaRPr lang="en-US" sz="4450" dirty="0"/>
          </a:p>
        </p:txBody>
      </p:sp>
      <p:sp>
        <p:nvSpPr>
          <p:cNvPr id="7" name="Text 2">
            <a:extLst>
              <a:ext uri="{FF2B5EF4-FFF2-40B4-BE49-F238E27FC236}">
                <a16:creationId xmlns:a16="http://schemas.microsoft.com/office/drawing/2014/main" id="{3A628851-30AB-0ECD-E1DD-5083403A02A2}"/>
              </a:ext>
            </a:extLst>
          </p:cNvPr>
          <p:cNvSpPr/>
          <p:nvPr/>
        </p:nvSpPr>
        <p:spPr>
          <a:xfrm>
            <a:off x="793790" y="3706654"/>
            <a:ext cx="13042821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750" dirty="0">
                <a:latin typeface="Roboto" pitchFamily="34" charset="0"/>
                <a:ea typeface="Roboto" pitchFamily="34" charset="-122"/>
                <a:cs typeface="Roboto" pitchFamily="34" charset="-120"/>
              </a:rPr>
              <a:t>Global footprint visible with strong activity in </a:t>
            </a:r>
            <a:r>
              <a:rPr lang="en-US" sz="1750" b="1" dirty="0">
                <a:latin typeface="Roboto" pitchFamily="34" charset="0"/>
                <a:ea typeface="Roboto" pitchFamily="34" charset="-122"/>
                <a:cs typeface="Roboto" pitchFamily="34" charset="-120"/>
              </a:rPr>
              <a:t>North America, Europe, and Asia</a:t>
            </a:r>
            <a:r>
              <a:rPr lang="en-US" sz="1750" dirty="0">
                <a:latin typeface="Roboto" pitchFamily="34" charset="0"/>
                <a:ea typeface="Roboto" pitchFamily="34" charset="-122"/>
                <a:cs typeface="Roboto" pitchFamily="34" charset="-120"/>
              </a:rPr>
              <a:t>.</a:t>
            </a:r>
            <a:endParaRPr lang="en-US" sz="1750" dirty="0"/>
          </a:p>
        </p:txBody>
      </p:sp>
      <p:sp>
        <p:nvSpPr>
          <p:cNvPr id="8" name="Text 3">
            <a:extLst>
              <a:ext uri="{FF2B5EF4-FFF2-40B4-BE49-F238E27FC236}">
                <a16:creationId xmlns:a16="http://schemas.microsoft.com/office/drawing/2014/main" id="{A2F22614-F2C2-0B15-3A89-6A31C1E0CFAA}"/>
              </a:ext>
            </a:extLst>
          </p:cNvPr>
          <p:cNvSpPr/>
          <p:nvPr/>
        </p:nvSpPr>
        <p:spPr>
          <a:xfrm>
            <a:off x="793790" y="4126111"/>
            <a:ext cx="13042821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750" dirty="0">
                <a:latin typeface="Roboto" pitchFamily="34" charset="0"/>
                <a:ea typeface="Roboto" pitchFamily="34" charset="-122"/>
                <a:cs typeface="Roboto" pitchFamily="34" charset="-120"/>
              </a:rPr>
              <a:t>Expanding penetration in </a:t>
            </a:r>
            <a:r>
              <a:rPr lang="en-US" sz="1750" b="1" dirty="0">
                <a:latin typeface="Roboto" pitchFamily="34" charset="0"/>
                <a:ea typeface="Roboto" pitchFamily="34" charset="-122"/>
                <a:cs typeface="Roboto" pitchFamily="34" charset="-120"/>
              </a:rPr>
              <a:t>Africa and Oceania</a:t>
            </a:r>
            <a:r>
              <a:rPr lang="en-US" sz="1750" dirty="0">
                <a:latin typeface="Roboto" pitchFamily="34" charset="0"/>
                <a:ea typeface="Roboto" pitchFamily="34" charset="-122"/>
                <a:cs typeface="Roboto" pitchFamily="34" charset="-120"/>
              </a:rPr>
              <a:t> markets.</a:t>
            </a:r>
            <a:endParaRPr lang="en-US" sz="1750" dirty="0"/>
          </a:p>
        </p:txBody>
      </p:sp>
      <p:sp>
        <p:nvSpPr>
          <p:cNvPr id="9" name="Text 4">
            <a:extLst>
              <a:ext uri="{FF2B5EF4-FFF2-40B4-BE49-F238E27FC236}">
                <a16:creationId xmlns:a16="http://schemas.microsoft.com/office/drawing/2014/main" id="{48C9133C-6A30-30AC-B2BC-E3F2F8C06FA1}"/>
              </a:ext>
            </a:extLst>
          </p:cNvPr>
          <p:cNvSpPr/>
          <p:nvPr/>
        </p:nvSpPr>
        <p:spPr>
          <a:xfrm>
            <a:off x="1133951" y="4976574"/>
            <a:ext cx="12702659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i="1" dirty="0">
                <a:latin typeface="Roboto" pitchFamily="34" charset="0"/>
                <a:ea typeface="Roboto" pitchFamily="34" charset="-122"/>
                <a:cs typeface="Roboto" pitchFamily="34" charset="-120"/>
              </a:rPr>
              <a:t>KPI Focus:</a:t>
            </a:r>
            <a:r>
              <a:rPr lang="en-US" sz="1750" dirty="0">
                <a:latin typeface="Roboto" pitchFamily="34" charset="0"/>
                <a:ea typeface="Roboto" pitchFamily="34" charset="-122"/>
                <a:cs typeface="Roboto" pitchFamily="34" charset="-120"/>
              </a:rPr>
              <a:t> Country-level insights enable better distribution and logistics planning.</a:t>
            </a:r>
            <a:endParaRPr lang="en-US" sz="1750" dirty="0"/>
          </a:p>
        </p:txBody>
      </p:sp>
      <p:sp>
        <p:nvSpPr>
          <p:cNvPr id="10" name="Shape 5">
            <a:extLst>
              <a:ext uri="{FF2B5EF4-FFF2-40B4-BE49-F238E27FC236}">
                <a16:creationId xmlns:a16="http://schemas.microsoft.com/office/drawing/2014/main" id="{F86DCFA6-E735-43BD-3F09-646FE2B15BD0}"/>
              </a:ext>
            </a:extLst>
          </p:cNvPr>
          <p:cNvSpPr/>
          <p:nvPr/>
        </p:nvSpPr>
        <p:spPr>
          <a:xfrm>
            <a:off x="793790" y="4721423"/>
            <a:ext cx="30480" cy="850463"/>
          </a:xfrm>
          <a:prstGeom prst="rect">
            <a:avLst/>
          </a:prstGeom>
          <a:solidFill>
            <a:srgbClr val="95CCDA"/>
          </a:solidFill>
          <a:ln/>
        </p:spPr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3433391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>
            <a:extLst>
              <a:ext uri="{FF2B5EF4-FFF2-40B4-BE49-F238E27FC236}">
                <a16:creationId xmlns:a16="http://schemas.microsoft.com/office/drawing/2014/main" id="{1DC12E58-CEB5-E7C6-339F-914FEC47B655}"/>
              </a:ext>
            </a:extLst>
          </p:cNvPr>
          <p:cNvSpPr/>
          <p:nvPr/>
        </p:nvSpPr>
        <p:spPr>
          <a:xfrm>
            <a:off x="793790" y="175260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95CCDA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Customer Insights</a:t>
            </a:r>
            <a:endParaRPr lang="en-US" sz="4450" dirty="0"/>
          </a:p>
        </p:txBody>
      </p:sp>
      <p:sp>
        <p:nvSpPr>
          <p:cNvPr id="5" name="Shape 1">
            <a:extLst>
              <a:ext uri="{FF2B5EF4-FFF2-40B4-BE49-F238E27FC236}">
                <a16:creationId xmlns:a16="http://schemas.microsoft.com/office/drawing/2014/main" id="{CF5E1652-E546-50F7-3800-A9F4D5259C64}"/>
              </a:ext>
            </a:extLst>
          </p:cNvPr>
          <p:cNvSpPr/>
          <p:nvPr/>
        </p:nvSpPr>
        <p:spPr>
          <a:xfrm>
            <a:off x="793790" y="2915007"/>
            <a:ext cx="4196358" cy="1685330"/>
          </a:xfrm>
          <a:prstGeom prst="roundRect">
            <a:avLst>
              <a:gd name="adj" fmla="val 5653"/>
            </a:avLst>
          </a:prstGeom>
          <a:solidFill>
            <a:srgbClr val="FAF9F5"/>
          </a:solidFill>
          <a:ln w="30480">
            <a:solidFill>
              <a:srgbClr val="BFD3D8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6" name="Text 2">
            <a:extLst>
              <a:ext uri="{FF2B5EF4-FFF2-40B4-BE49-F238E27FC236}">
                <a16:creationId xmlns:a16="http://schemas.microsoft.com/office/drawing/2014/main" id="{01CFE284-51B6-54EC-A94F-292D94B3AB53}"/>
              </a:ext>
            </a:extLst>
          </p:cNvPr>
          <p:cNvSpPr/>
          <p:nvPr/>
        </p:nvSpPr>
        <p:spPr>
          <a:xfrm>
            <a:off x="1051084" y="317230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David Sharma</a:t>
            </a:r>
            <a:endParaRPr lang="en-US" sz="2200" dirty="0"/>
          </a:p>
        </p:txBody>
      </p:sp>
      <p:sp>
        <p:nvSpPr>
          <p:cNvPr id="7" name="Text 3">
            <a:extLst>
              <a:ext uri="{FF2B5EF4-FFF2-40B4-BE49-F238E27FC236}">
                <a16:creationId xmlns:a16="http://schemas.microsoft.com/office/drawing/2014/main" id="{ABCBA94A-04F2-F474-CE55-52DECED96FC6}"/>
              </a:ext>
            </a:extLst>
          </p:cNvPr>
          <p:cNvSpPr/>
          <p:nvPr/>
        </p:nvSpPr>
        <p:spPr>
          <a:xfrm>
            <a:off x="1051084" y="3662720"/>
            <a:ext cx="3681770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Generating over </a:t>
            </a:r>
            <a:r>
              <a:rPr lang="en-US" sz="1750" b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$4.2M+</a:t>
            </a: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in total sales</a:t>
            </a:r>
            <a:endParaRPr lang="en-US" sz="1750" dirty="0"/>
          </a:p>
        </p:txBody>
      </p:sp>
      <p:sp>
        <p:nvSpPr>
          <p:cNvPr id="8" name="Shape 4">
            <a:extLst>
              <a:ext uri="{FF2B5EF4-FFF2-40B4-BE49-F238E27FC236}">
                <a16:creationId xmlns:a16="http://schemas.microsoft.com/office/drawing/2014/main" id="{700CCE0E-9C3F-4210-CBD8-39E333B536B6}"/>
              </a:ext>
            </a:extLst>
          </p:cNvPr>
          <p:cNvSpPr/>
          <p:nvPr/>
        </p:nvSpPr>
        <p:spPr>
          <a:xfrm>
            <a:off x="5216962" y="2915007"/>
            <a:ext cx="4196358" cy="1685330"/>
          </a:xfrm>
          <a:prstGeom prst="roundRect">
            <a:avLst>
              <a:gd name="adj" fmla="val 5653"/>
            </a:avLst>
          </a:prstGeom>
          <a:solidFill>
            <a:srgbClr val="FAF9F5"/>
          </a:solidFill>
          <a:ln w="30480">
            <a:solidFill>
              <a:srgbClr val="BFD3D8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9" name="Text 5">
            <a:extLst>
              <a:ext uri="{FF2B5EF4-FFF2-40B4-BE49-F238E27FC236}">
                <a16:creationId xmlns:a16="http://schemas.microsoft.com/office/drawing/2014/main" id="{9482EB3C-EB8D-1E65-0060-347DF678D0A1}"/>
              </a:ext>
            </a:extLst>
          </p:cNvPr>
          <p:cNvSpPr/>
          <p:nvPr/>
        </p:nvSpPr>
        <p:spPr>
          <a:xfrm>
            <a:off x="5474256" y="317230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Mei Chen</a:t>
            </a:r>
            <a:endParaRPr lang="en-US" sz="2200" dirty="0"/>
          </a:p>
        </p:txBody>
      </p:sp>
      <p:sp>
        <p:nvSpPr>
          <p:cNvPr id="10" name="Text 6">
            <a:extLst>
              <a:ext uri="{FF2B5EF4-FFF2-40B4-BE49-F238E27FC236}">
                <a16:creationId xmlns:a16="http://schemas.microsoft.com/office/drawing/2014/main" id="{3A25441E-FEAC-3ACC-36A3-35C9A3D1FBDA}"/>
              </a:ext>
            </a:extLst>
          </p:cNvPr>
          <p:cNvSpPr/>
          <p:nvPr/>
        </p:nvSpPr>
        <p:spPr>
          <a:xfrm>
            <a:off x="5474256" y="3662720"/>
            <a:ext cx="3681770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Generating over </a:t>
            </a:r>
            <a:r>
              <a:rPr lang="en-US" sz="1750" b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$4.2M+</a:t>
            </a: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in total sales</a:t>
            </a:r>
            <a:endParaRPr lang="en-US" sz="1750" dirty="0"/>
          </a:p>
        </p:txBody>
      </p:sp>
      <p:sp>
        <p:nvSpPr>
          <p:cNvPr id="11" name="Shape 7">
            <a:extLst>
              <a:ext uri="{FF2B5EF4-FFF2-40B4-BE49-F238E27FC236}">
                <a16:creationId xmlns:a16="http://schemas.microsoft.com/office/drawing/2014/main" id="{F638FB4D-7BA9-DE9D-5E19-76E5F25AF37E}"/>
              </a:ext>
            </a:extLst>
          </p:cNvPr>
          <p:cNvSpPr/>
          <p:nvPr/>
        </p:nvSpPr>
        <p:spPr>
          <a:xfrm>
            <a:off x="9640133" y="2915007"/>
            <a:ext cx="4196358" cy="1685330"/>
          </a:xfrm>
          <a:prstGeom prst="roundRect">
            <a:avLst>
              <a:gd name="adj" fmla="val 5653"/>
            </a:avLst>
          </a:prstGeom>
          <a:solidFill>
            <a:srgbClr val="FAF9F5"/>
          </a:solidFill>
          <a:ln w="30480">
            <a:solidFill>
              <a:srgbClr val="BFD3D8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2" name="Text 8">
            <a:extLst>
              <a:ext uri="{FF2B5EF4-FFF2-40B4-BE49-F238E27FC236}">
                <a16:creationId xmlns:a16="http://schemas.microsoft.com/office/drawing/2014/main" id="{0396FA3D-40EB-0808-41CD-225E965B28B4}"/>
              </a:ext>
            </a:extLst>
          </p:cNvPr>
          <p:cNvSpPr/>
          <p:nvPr/>
        </p:nvSpPr>
        <p:spPr>
          <a:xfrm>
            <a:off x="9897427" y="317230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Ananya Sharma</a:t>
            </a:r>
            <a:endParaRPr lang="en-US" sz="2200" dirty="0"/>
          </a:p>
        </p:txBody>
      </p:sp>
      <p:sp>
        <p:nvSpPr>
          <p:cNvPr id="13" name="Text 9">
            <a:extLst>
              <a:ext uri="{FF2B5EF4-FFF2-40B4-BE49-F238E27FC236}">
                <a16:creationId xmlns:a16="http://schemas.microsoft.com/office/drawing/2014/main" id="{A2D76548-6878-6EE3-68D8-D58A6DFBC766}"/>
              </a:ext>
            </a:extLst>
          </p:cNvPr>
          <p:cNvSpPr/>
          <p:nvPr/>
        </p:nvSpPr>
        <p:spPr>
          <a:xfrm>
            <a:off x="9897427" y="3662720"/>
            <a:ext cx="3681770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Generating over </a:t>
            </a:r>
            <a:r>
              <a:rPr lang="en-US" sz="1750" b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$4.2M+</a:t>
            </a: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in total sales</a:t>
            </a:r>
            <a:endParaRPr lang="en-US" sz="1750" dirty="0"/>
          </a:p>
        </p:txBody>
      </p:sp>
      <p:sp>
        <p:nvSpPr>
          <p:cNvPr id="14" name="Text 10">
            <a:extLst>
              <a:ext uri="{FF2B5EF4-FFF2-40B4-BE49-F238E27FC236}">
                <a16:creationId xmlns:a16="http://schemas.microsoft.com/office/drawing/2014/main" id="{6EDF07A0-616B-0F9F-7286-7FA8FD814C82}"/>
              </a:ext>
            </a:extLst>
          </p:cNvPr>
          <p:cNvSpPr/>
          <p:nvPr/>
        </p:nvSpPr>
        <p:spPr>
          <a:xfrm>
            <a:off x="793790" y="4855488"/>
            <a:ext cx="13042821" cy="4251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Long-term relationships with high-value clients are key profitability drivers.</a:t>
            </a:r>
            <a:endParaRPr lang="en-US" sz="2200" dirty="0"/>
          </a:p>
        </p:txBody>
      </p:sp>
      <p:sp>
        <p:nvSpPr>
          <p:cNvPr id="15" name="Shape 11">
            <a:extLst>
              <a:ext uri="{FF2B5EF4-FFF2-40B4-BE49-F238E27FC236}">
                <a16:creationId xmlns:a16="http://schemas.microsoft.com/office/drawing/2014/main" id="{C9A6570E-C40D-EC72-2BD6-3E5D30EB99B2}"/>
              </a:ext>
            </a:extLst>
          </p:cNvPr>
          <p:cNvSpPr/>
          <p:nvPr/>
        </p:nvSpPr>
        <p:spPr>
          <a:xfrm>
            <a:off x="793790" y="5535811"/>
            <a:ext cx="13042821" cy="941070"/>
          </a:xfrm>
          <a:prstGeom prst="roundRect">
            <a:avLst>
              <a:gd name="adj" fmla="val 10123"/>
            </a:avLst>
          </a:prstGeom>
          <a:solidFill>
            <a:srgbClr val="C6E4EB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6" name="Image 0" descr="preencoded.png">
            <a:extLst>
              <a:ext uri="{FF2B5EF4-FFF2-40B4-BE49-F238E27FC236}">
                <a16:creationId xmlns:a16="http://schemas.microsoft.com/office/drawing/2014/main" id="{D63B4033-F95E-9156-E29F-C5122735C1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604" y="5864662"/>
            <a:ext cx="283488" cy="226814"/>
          </a:xfrm>
          <a:prstGeom prst="rect">
            <a:avLst/>
          </a:prstGeom>
        </p:spPr>
      </p:pic>
      <p:sp>
        <p:nvSpPr>
          <p:cNvPr id="17" name="Text 12">
            <a:extLst>
              <a:ext uri="{FF2B5EF4-FFF2-40B4-BE49-F238E27FC236}">
                <a16:creationId xmlns:a16="http://schemas.microsoft.com/office/drawing/2014/main" id="{1502B0F5-765D-2890-016D-FCE32925C2B9}"/>
              </a:ext>
            </a:extLst>
          </p:cNvPr>
          <p:cNvSpPr/>
          <p:nvPr/>
        </p:nvSpPr>
        <p:spPr>
          <a:xfrm>
            <a:off x="1530906" y="5819299"/>
            <a:ext cx="12078891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i="1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Decision Metric:</a:t>
            </a:r>
            <a:r>
              <a:rPr lang="en-US" sz="175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Strengthen customer retention programs for top 10 buyers.</a:t>
            </a: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330532962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>
            <a:extLst>
              <a:ext uri="{FF2B5EF4-FFF2-40B4-BE49-F238E27FC236}">
                <a16:creationId xmlns:a16="http://schemas.microsoft.com/office/drawing/2014/main" id="{FD342268-B211-7BB6-8AEF-6CE51BBBF78D}"/>
              </a:ext>
            </a:extLst>
          </p:cNvPr>
          <p:cNvSpPr/>
          <p:nvPr/>
        </p:nvSpPr>
        <p:spPr>
          <a:xfrm>
            <a:off x="675323" y="530543"/>
            <a:ext cx="5019556" cy="6028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Company Partnerships</a:t>
            </a:r>
            <a:endParaRPr lang="en-US" sz="3750" dirty="0"/>
          </a:p>
        </p:txBody>
      </p:sp>
      <p:sp>
        <p:nvSpPr>
          <p:cNvPr id="5" name="Text 1">
            <a:extLst>
              <a:ext uri="{FF2B5EF4-FFF2-40B4-BE49-F238E27FC236}">
                <a16:creationId xmlns:a16="http://schemas.microsoft.com/office/drawing/2014/main" id="{D4C88742-A3E1-8E0A-A630-781F0D54E7A5}"/>
              </a:ext>
            </a:extLst>
          </p:cNvPr>
          <p:cNvSpPr/>
          <p:nvPr/>
        </p:nvSpPr>
        <p:spPr>
          <a:xfrm>
            <a:off x="675323" y="1519238"/>
            <a:ext cx="13279755" cy="3618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8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Top B2B partners include </a:t>
            </a:r>
            <a:r>
              <a:rPr lang="en-US" sz="1850" b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Canadian Solar, JA Solar, Jinko Solar, and LONGi Solar</a:t>
            </a:r>
            <a:r>
              <a:rPr lang="en-US" sz="18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</a:t>
            </a:r>
            <a:endParaRPr lang="en-US" sz="1850" dirty="0"/>
          </a:p>
        </p:txBody>
      </p:sp>
      <p:sp>
        <p:nvSpPr>
          <p:cNvPr id="6" name="Text 2">
            <a:extLst>
              <a:ext uri="{FF2B5EF4-FFF2-40B4-BE49-F238E27FC236}">
                <a16:creationId xmlns:a16="http://schemas.microsoft.com/office/drawing/2014/main" id="{12F71E62-E790-AE2E-28BF-D1A68957F5F1}"/>
              </a:ext>
            </a:extLst>
          </p:cNvPr>
          <p:cNvSpPr/>
          <p:nvPr/>
        </p:nvSpPr>
        <p:spPr>
          <a:xfrm>
            <a:off x="2748201" y="3352205"/>
            <a:ext cx="2373154" cy="4823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750"/>
              </a:lnSpc>
              <a:buNone/>
            </a:pPr>
            <a:r>
              <a:rPr lang="en-US" sz="37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$7.8M+</a:t>
            </a:r>
            <a:endParaRPr lang="en-US" sz="3750" dirty="0"/>
          </a:p>
        </p:txBody>
      </p:sp>
      <p:pic>
        <p:nvPicPr>
          <p:cNvPr id="7" name="Image 0" descr="preencoded.png">
            <a:extLst>
              <a:ext uri="{FF2B5EF4-FFF2-40B4-BE49-F238E27FC236}">
                <a16:creationId xmlns:a16="http://schemas.microsoft.com/office/drawing/2014/main" id="{3ACFF1B8-1E4E-83FC-23BB-556C6C1169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7811" y="2146340"/>
            <a:ext cx="2894171" cy="2894171"/>
          </a:xfrm>
          <a:prstGeom prst="rect">
            <a:avLst/>
          </a:prstGeom>
        </p:spPr>
      </p:pic>
      <p:sp>
        <p:nvSpPr>
          <p:cNvPr id="8" name="Text 3">
            <a:extLst>
              <a:ext uri="{FF2B5EF4-FFF2-40B4-BE49-F238E27FC236}">
                <a16:creationId xmlns:a16="http://schemas.microsoft.com/office/drawing/2014/main" id="{FEFEF754-580F-E6CD-47DB-778557821899}"/>
              </a:ext>
            </a:extLst>
          </p:cNvPr>
          <p:cNvSpPr/>
          <p:nvPr/>
        </p:nvSpPr>
        <p:spPr>
          <a:xfrm>
            <a:off x="2515314" y="5281613"/>
            <a:ext cx="2839283" cy="3014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18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Each Partner Contribution</a:t>
            </a:r>
            <a:endParaRPr lang="en-US" sz="1850" dirty="0"/>
          </a:p>
        </p:txBody>
      </p:sp>
      <p:sp>
        <p:nvSpPr>
          <p:cNvPr id="9" name="Text 4">
            <a:extLst>
              <a:ext uri="{FF2B5EF4-FFF2-40B4-BE49-F238E27FC236}">
                <a16:creationId xmlns:a16="http://schemas.microsoft.com/office/drawing/2014/main" id="{313D4393-CF4A-9095-7548-4873B93625CF}"/>
              </a:ext>
            </a:extLst>
          </p:cNvPr>
          <p:cNvSpPr/>
          <p:nvPr/>
        </p:nvSpPr>
        <p:spPr>
          <a:xfrm>
            <a:off x="675323" y="5698808"/>
            <a:ext cx="6519267" cy="2894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15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 total sales</a:t>
            </a:r>
            <a:endParaRPr lang="en-US" sz="1500" dirty="0"/>
          </a:p>
        </p:txBody>
      </p:sp>
      <p:sp>
        <p:nvSpPr>
          <p:cNvPr id="10" name="Text 5">
            <a:extLst>
              <a:ext uri="{FF2B5EF4-FFF2-40B4-BE49-F238E27FC236}">
                <a16:creationId xmlns:a16="http://schemas.microsoft.com/office/drawing/2014/main" id="{AFAC3207-2BFB-9C5B-3D30-E5914FB45256}"/>
              </a:ext>
            </a:extLst>
          </p:cNvPr>
          <p:cNvSpPr/>
          <p:nvPr/>
        </p:nvSpPr>
        <p:spPr>
          <a:xfrm>
            <a:off x="9508688" y="3352205"/>
            <a:ext cx="2373154" cy="4823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750"/>
              </a:lnSpc>
              <a:buNone/>
            </a:pPr>
            <a:r>
              <a:rPr lang="en-US" sz="37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60%</a:t>
            </a:r>
            <a:endParaRPr lang="en-US" sz="3750" dirty="0"/>
          </a:p>
        </p:txBody>
      </p:sp>
      <p:pic>
        <p:nvPicPr>
          <p:cNvPr id="11" name="Image 1" descr="preencoded.png">
            <a:extLst>
              <a:ext uri="{FF2B5EF4-FFF2-40B4-BE49-F238E27FC236}">
                <a16:creationId xmlns:a16="http://schemas.microsoft.com/office/drawing/2014/main" id="{7108EC47-639E-CD1F-8D0D-D57E20B5E5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8299" y="2146340"/>
            <a:ext cx="2894171" cy="2894171"/>
          </a:xfrm>
          <a:prstGeom prst="rect">
            <a:avLst/>
          </a:prstGeom>
        </p:spPr>
      </p:pic>
      <p:sp>
        <p:nvSpPr>
          <p:cNvPr id="12" name="Text 6">
            <a:extLst>
              <a:ext uri="{FF2B5EF4-FFF2-40B4-BE49-F238E27FC236}">
                <a16:creationId xmlns:a16="http://schemas.microsoft.com/office/drawing/2014/main" id="{1A9FF9C8-A2F6-D763-1F2E-FDEBFC872A43}"/>
              </a:ext>
            </a:extLst>
          </p:cNvPr>
          <p:cNvSpPr/>
          <p:nvPr/>
        </p:nvSpPr>
        <p:spPr>
          <a:xfrm>
            <a:off x="9489400" y="5281613"/>
            <a:ext cx="2411849" cy="3014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18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Revenue Share</a:t>
            </a:r>
            <a:endParaRPr lang="en-US" sz="1850" dirty="0"/>
          </a:p>
        </p:txBody>
      </p:sp>
      <p:sp>
        <p:nvSpPr>
          <p:cNvPr id="13" name="Text 7">
            <a:extLst>
              <a:ext uri="{FF2B5EF4-FFF2-40B4-BE49-F238E27FC236}">
                <a16:creationId xmlns:a16="http://schemas.microsoft.com/office/drawing/2014/main" id="{657D6B82-9E73-681D-363F-93E16883092F}"/>
              </a:ext>
            </a:extLst>
          </p:cNvPr>
          <p:cNvSpPr/>
          <p:nvPr/>
        </p:nvSpPr>
        <p:spPr>
          <a:xfrm>
            <a:off x="7435691" y="5698808"/>
            <a:ext cx="6519386" cy="2894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15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from these partnerships</a:t>
            </a:r>
            <a:endParaRPr lang="en-US" sz="1500" dirty="0"/>
          </a:p>
        </p:txBody>
      </p:sp>
      <p:sp>
        <p:nvSpPr>
          <p:cNvPr id="14" name="Shape 8">
            <a:extLst>
              <a:ext uri="{FF2B5EF4-FFF2-40B4-BE49-F238E27FC236}">
                <a16:creationId xmlns:a16="http://schemas.microsoft.com/office/drawing/2014/main" id="{4104DDC7-283C-4D13-8970-FA09D744247C}"/>
              </a:ext>
            </a:extLst>
          </p:cNvPr>
          <p:cNvSpPr/>
          <p:nvPr/>
        </p:nvSpPr>
        <p:spPr>
          <a:xfrm>
            <a:off x="675323" y="6301757"/>
            <a:ext cx="13279755" cy="31671"/>
          </a:xfrm>
          <a:prstGeom prst="rect">
            <a:avLst/>
          </a:prstGeom>
          <a:solidFill>
            <a:srgbClr val="384653">
              <a:alpha val="50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5" name="Text 9">
            <a:extLst>
              <a:ext uri="{FF2B5EF4-FFF2-40B4-BE49-F238E27FC236}">
                <a16:creationId xmlns:a16="http://schemas.microsoft.com/office/drawing/2014/main" id="{0CC53498-556E-3D97-C7A2-B444E1882B95}"/>
              </a:ext>
            </a:extLst>
          </p:cNvPr>
          <p:cNvSpPr/>
          <p:nvPr/>
        </p:nvSpPr>
        <p:spPr>
          <a:xfrm>
            <a:off x="675323" y="6743343"/>
            <a:ext cx="2411849" cy="3014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C3643D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KPI Highlight</a:t>
            </a:r>
            <a:endParaRPr lang="en-US" sz="1850" dirty="0"/>
          </a:p>
        </p:txBody>
      </p:sp>
      <p:sp>
        <p:nvSpPr>
          <p:cNvPr id="16" name="Text 10">
            <a:extLst>
              <a:ext uri="{FF2B5EF4-FFF2-40B4-BE49-F238E27FC236}">
                <a16:creationId xmlns:a16="http://schemas.microsoft.com/office/drawing/2014/main" id="{F31DA230-6DCC-14F3-93E0-8C2624165D15}"/>
              </a:ext>
            </a:extLst>
          </p:cNvPr>
          <p:cNvSpPr/>
          <p:nvPr/>
        </p:nvSpPr>
        <p:spPr>
          <a:xfrm>
            <a:off x="675323" y="7237690"/>
            <a:ext cx="6404491" cy="2894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5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These partnerships contribute to </a:t>
            </a:r>
            <a:r>
              <a:rPr lang="en-US" sz="1500" b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~60% of total revenue</a:t>
            </a:r>
            <a:r>
              <a:rPr lang="en-US" sz="15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</a:t>
            </a:r>
            <a:endParaRPr lang="en-US" sz="1500" dirty="0"/>
          </a:p>
        </p:txBody>
      </p:sp>
      <p:sp>
        <p:nvSpPr>
          <p:cNvPr id="17" name="Text 11">
            <a:extLst>
              <a:ext uri="{FF2B5EF4-FFF2-40B4-BE49-F238E27FC236}">
                <a16:creationId xmlns:a16="http://schemas.microsoft.com/office/drawing/2014/main" id="{8B69AD50-BD1D-076F-2F6C-92577FB5AAC2}"/>
              </a:ext>
            </a:extLst>
          </p:cNvPr>
          <p:cNvSpPr/>
          <p:nvPr/>
        </p:nvSpPr>
        <p:spPr>
          <a:xfrm>
            <a:off x="7558207" y="6743343"/>
            <a:ext cx="2411849" cy="3014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64B8C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Recommendation</a:t>
            </a:r>
            <a:endParaRPr lang="en-US" sz="1850" dirty="0"/>
          </a:p>
        </p:txBody>
      </p:sp>
      <p:sp>
        <p:nvSpPr>
          <p:cNvPr id="18" name="Text 12">
            <a:extLst>
              <a:ext uri="{FF2B5EF4-FFF2-40B4-BE49-F238E27FC236}">
                <a16:creationId xmlns:a16="http://schemas.microsoft.com/office/drawing/2014/main" id="{851F46DE-63CD-89E6-F8C3-DF89B64C7C20}"/>
              </a:ext>
            </a:extLst>
          </p:cNvPr>
          <p:cNvSpPr/>
          <p:nvPr/>
        </p:nvSpPr>
        <p:spPr>
          <a:xfrm>
            <a:off x="7558207" y="7237690"/>
            <a:ext cx="6404491" cy="2894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5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Explore volume discounts and co-marketing initiatives.</a:t>
            </a: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399225507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0" descr="preencoded.png">
            <a:extLst>
              <a:ext uri="{FF2B5EF4-FFF2-40B4-BE49-F238E27FC236}">
                <a16:creationId xmlns:a16="http://schemas.microsoft.com/office/drawing/2014/main" id="{6E047CE9-C780-FACF-F145-D971BBF46D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9440" y="0"/>
            <a:ext cx="7680960" cy="8229600"/>
          </a:xfrm>
          <a:prstGeom prst="rect">
            <a:avLst/>
          </a:prstGeom>
        </p:spPr>
      </p:pic>
      <p:sp>
        <p:nvSpPr>
          <p:cNvPr id="5" name="Text 0">
            <a:extLst>
              <a:ext uri="{FF2B5EF4-FFF2-40B4-BE49-F238E27FC236}">
                <a16:creationId xmlns:a16="http://schemas.microsoft.com/office/drawing/2014/main" id="{50EC4DFC-039B-78F7-9857-232521A2DF3B}"/>
              </a:ext>
            </a:extLst>
          </p:cNvPr>
          <p:cNvSpPr/>
          <p:nvPr/>
        </p:nvSpPr>
        <p:spPr>
          <a:xfrm>
            <a:off x="793790" y="316515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Profitability Metrics</a:t>
            </a:r>
            <a:endParaRPr lang="en-US" sz="4450" dirty="0"/>
          </a:p>
        </p:txBody>
      </p:sp>
      <p:sp>
        <p:nvSpPr>
          <p:cNvPr id="6" name="Text 1">
            <a:extLst>
              <a:ext uri="{FF2B5EF4-FFF2-40B4-BE49-F238E27FC236}">
                <a16:creationId xmlns:a16="http://schemas.microsoft.com/office/drawing/2014/main" id="{8F2A6DFE-16E7-D6E9-683D-AC9FC8C18F03}"/>
              </a:ext>
            </a:extLst>
          </p:cNvPr>
          <p:cNvSpPr/>
          <p:nvPr/>
        </p:nvSpPr>
        <p:spPr>
          <a:xfrm>
            <a:off x="793790" y="4214098"/>
            <a:ext cx="5727621" cy="8503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Key performance indicators driving solar business success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85167046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>
            <a:extLst>
              <a:ext uri="{FF2B5EF4-FFF2-40B4-BE49-F238E27FC236}">
                <a16:creationId xmlns:a16="http://schemas.microsoft.com/office/drawing/2014/main" id="{3AA4D63D-9594-384D-F2C8-0E40C61C1970}"/>
              </a:ext>
            </a:extLst>
          </p:cNvPr>
          <p:cNvSpPr/>
          <p:nvPr/>
        </p:nvSpPr>
        <p:spPr>
          <a:xfrm>
            <a:off x="793790" y="1611749"/>
            <a:ext cx="287631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3643D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Financial Performance</a:t>
            </a:r>
            <a:endParaRPr lang="en-US" sz="2200" dirty="0"/>
          </a:p>
        </p:txBody>
      </p:sp>
      <p:sp>
        <p:nvSpPr>
          <p:cNvPr id="5" name="Text 1">
            <a:extLst>
              <a:ext uri="{FF2B5EF4-FFF2-40B4-BE49-F238E27FC236}">
                <a16:creationId xmlns:a16="http://schemas.microsoft.com/office/drawing/2014/main" id="{1D011A0B-AF0C-65AB-1910-72AFF84DFA5E}"/>
              </a:ext>
            </a:extLst>
          </p:cNvPr>
          <p:cNvSpPr/>
          <p:nvPr/>
        </p:nvSpPr>
        <p:spPr>
          <a:xfrm>
            <a:off x="793790" y="205680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Profitability Metrics</a:t>
            </a:r>
            <a:endParaRPr lang="en-US" sz="4450" dirty="0"/>
          </a:p>
        </p:txBody>
      </p:sp>
      <p:sp>
        <p:nvSpPr>
          <p:cNvPr id="6" name="Text 2">
            <a:extLst>
              <a:ext uri="{FF2B5EF4-FFF2-40B4-BE49-F238E27FC236}">
                <a16:creationId xmlns:a16="http://schemas.microsoft.com/office/drawing/2014/main" id="{784067EF-1ADE-C193-6ACD-D3FE2F61C6AB}"/>
              </a:ext>
            </a:extLst>
          </p:cNvPr>
          <p:cNvSpPr/>
          <p:nvPr/>
        </p:nvSpPr>
        <p:spPr>
          <a:xfrm>
            <a:off x="793790" y="3219093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$144.38M</a:t>
            </a:r>
            <a:endParaRPr lang="en-US" sz="5850" dirty="0"/>
          </a:p>
        </p:txBody>
      </p:sp>
      <p:sp>
        <p:nvSpPr>
          <p:cNvPr id="7" name="Text 3">
            <a:extLst>
              <a:ext uri="{FF2B5EF4-FFF2-40B4-BE49-F238E27FC236}">
                <a16:creationId xmlns:a16="http://schemas.microsoft.com/office/drawing/2014/main" id="{821D250F-7B24-121D-4053-2229D522A4AA}"/>
              </a:ext>
            </a:extLst>
          </p:cNvPr>
          <p:cNvSpPr/>
          <p:nvPr/>
        </p:nvSpPr>
        <p:spPr>
          <a:xfrm>
            <a:off x="1455420" y="425088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Profit after Shipping</a:t>
            </a:r>
            <a:endParaRPr lang="en-US" sz="2200" dirty="0"/>
          </a:p>
        </p:txBody>
      </p:sp>
      <p:sp>
        <p:nvSpPr>
          <p:cNvPr id="8" name="Text 4">
            <a:extLst>
              <a:ext uri="{FF2B5EF4-FFF2-40B4-BE49-F238E27FC236}">
                <a16:creationId xmlns:a16="http://schemas.microsoft.com/office/drawing/2014/main" id="{9C76A524-9DD4-3766-24B3-8ECF0B021479}"/>
              </a:ext>
            </a:extLst>
          </p:cNvPr>
          <p:cNvSpPr/>
          <p:nvPr/>
        </p:nvSpPr>
        <p:spPr>
          <a:xfrm>
            <a:off x="793790" y="4741307"/>
            <a:ext cx="4158615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Total profitability after logistics costs</a:t>
            </a:r>
            <a:endParaRPr lang="en-US" sz="1750" dirty="0"/>
          </a:p>
        </p:txBody>
      </p:sp>
      <p:sp>
        <p:nvSpPr>
          <p:cNvPr id="9" name="Text 5">
            <a:extLst>
              <a:ext uri="{FF2B5EF4-FFF2-40B4-BE49-F238E27FC236}">
                <a16:creationId xmlns:a16="http://schemas.microsoft.com/office/drawing/2014/main" id="{AB3E385F-3FC2-5DFB-F592-26E5BD805A7E}"/>
              </a:ext>
            </a:extLst>
          </p:cNvPr>
          <p:cNvSpPr/>
          <p:nvPr/>
        </p:nvSpPr>
        <p:spPr>
          <a:xfrm>
            <a:off x="5235893" y="3219093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$124.91</a:t>
            </a:r>
            <a:endParaRPr lang="en-US" sz="5850" dirty="0"/>
          </a:p>
        </p:txBody>
      </p:sp>
      <p:sp>
        <p:nvSpPr>
          <p:cNvPr id="10" name="Text 6">
            <a:extLst>
              <a:ext uri="{FF2B5EF4-FFF2-40B4-BE49-F238E27FC236}">
                <a16:creationId xmlns:a16="http://schemas.microsoft.com/office/drawing/2014/main" id="{5DBC4AF3-8374-A080-37D5-09FA8C7C31E8}"/>
              </a:ext>
            </a:extLst>
          </p:cNvPr>
          <p:cNvSpPr/>
          <p:nvPr/>
        </p:nvSpPr>
        <p:spPr>
          <a:xfrm>
            <a:off x="5731550" y="4250888"/>
            <a:ext cx="316730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Shipping Cost per Order</a:t>
            </a:r>
            <a:endParaRPr lang="en-US" sz="2200" dirty="0"/>
          </a:p>
        </p:txBody>
      </p:sp>
      <p:sp>
        <p:nvSpPr>
          <p:cNvPr id="11" name="Text 7">
            <a:extLst>
              <a:ext uri="{FF2B5EF4-FFF2-40B4-BE49-F238E27FC236}">
                <a16:creationId xmlns:a16="http://schemas.microsoft.com/office/drawing/2014/main" id="{7DAACA35-0220-A2C2-BF11-C7F9014A9B5D}"/>
              </a:ext>
            </a:extLst>
          </p:cNvPr>
          <p:cNvSpPr/>
          <p:nvPr/>
        </p:nvSpPr>
        <p:spPr>
          <a:xfrm>
            <a:off x="5235893" y="4741307"/>
            <a:ext cx="4158615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Average logistics expense per transaction</a:t>
            </a:r>
            <a:endParaRPr lang="en-US" sz="1750" dirty="0"/>
          </a:p>
        </p:txBody>
      </p:sp>
      <p:sp>
        <p:nvSpPr>
          <p:cNvPr id="12" name="Text 8">
            <a:extLst>
              <a:ext uri="{FF2B5EF4-FFF2-40B4-BE49-F238E27FC236}">
                <a16:creationId xmlns:a16="http://schemas.microsoft.com/office/drawing/2014/main" id="{D80AAE77-96F8-14BA-F40F-CA146973474F}"/>
              </a:ext>
            </a:extLst>
          </p:cNvPr>
          <p:cNvSpPr/>
          <p:nvPr/>
        </p:nvSpPr>
        <p:spPr>
          <a:xfrm>
            <a:off x="9677995" y="3219093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10.5</a:t>
            </a:r>
            <a:endParaRPr lang="en-US" sz="5850" dirty="0"/>
          </a:p>
        </p:txBody>
      </p:sp>
      <p:sp>
        <p:nvSpPr>
          <p:cNvPr id="13" name="Text 9">
            <a:extLst>
              <a:ext uri="{FF2B5EF4-FFF2-40B4-BE49-F238E27FC236}">
                <a16:creationId xmlns:a16="http://schemas.microsoft.com/office/drawing/2014/main" id="{BA8F0F7D-449D-00AE-E88F-59788090163B}"/>
              </a:ext>
            </a:extLst>
          </p:cNvPr>
          <p:cNvSpPr/>
          <p:nvPr/>
        </p:nvSpPr>
        <p:spPr>
          <a:xfrm>
            <a:off x="10237232" y="4250888"/>
            <a:ext cx="304002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Avg Quantity per Order</a:t>
            </a:r>
            <a:endParaRPr lang="en-US" sz="2200" dirty="0"/>
          </a:p>
        </p:txBody>
      </p:sp>
      <p:sp>
        <p:nvSpPr>
          <p:cNvPr id="14" name="Text 10">
            <a:extLst>
              <a:ext uri="{FF2B5EF4-FFF2-40B4-BE49-F238E27FC236}">
                <a16:creationId xmlns:a16="http://schemas.microsoft.com/office/drawing/2014/main" id="{52033218-3B8D-68E0-D8F0-A66EE61F7ACA}"/>
              </a:ext>
            </a:extLst>
          </p:cNvPr>
          <p:cNvSpPr/>
          <p:nvPr/>
        </p:nvSpPr>
        <p:spPr>
          <a:xfrm>
            <a:off x="9677995" y="4741307"/>
            <a:ext cx="4158615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Units per customer transaction</a:t>
            </a:r>
            <a:endParaRPr lang="en-US" sz="1750" dirty="0"/>
          </a:p>
        </p:txBody>
      </p:sp>
      <p:sp>
        <p:nvSpPr>
          <p:cNvPr id="15" name="Shape 11">
            <a:extLst>
              <a:ext uri="{FF2B5EF4-FFF2-40B4-BE49-F238E27FC236}">
                <a16:creationId xmlns:a16="http://schemas.microsoft.com/office/drawing/2014/main" id="{513B0296-2BFC-4D12-1BC1-DB962A00B302}"/>
              </a:ext>
            </a:extLst>
          </p:cNvPr>
          <p:cNvSpPr/>
          <p:nvPr/>
        </p:nvSpPr>
        <p:spPr>
          <a:xfrm>
            <a:off x="793790" y="5676781"/>
            <a:ext cx="13042821" cy="941070"/>
          </a:xfrm>
          <a:prstGeom prst="roundRect">
            <a:avLst>
              <a:gd name="adj" fmla="val 10123"/>
            </a:avLst>
          </a:prstGeom>
          <a:solidFill>
            <a:srgbClr val="C6E4EB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6" name="Image 0" descr="preencoded.png">
            <a:extLst>
              <a:ext uri="{FF2B5EF4-FFF2-40B4-BE49-F238E27FC236}">
                <a16:creationId xmlns:a16="http://schemas.microsoft.com/office/drawing/2014/main" id="{943C9904-4E40-75B6-40BC-6B9BCEA243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604" y="6005632"/>
            <a:ext cx="283488" cy="226814"/>
          </a:xfrm>
          <a:prstGeom prst="rect">
            <a:avLst/>
          </a:prstGeom>
        </p:spPr>
      </p:pic>
      <p:sp>
        <p:nvSpPr>
          <p:cNvPr id="17" name="Text 12">
            <a:extLst>
              <a:ext uri="{FF2B5EF4-FFF2-40B4-BE49-F238E27FC236}">
                <a16:creationId xmlns:a16="http://schemas.microsoft.com/office/drawing/2014/main" id="{3AA2CF98-5023-4B6E-4592-42A28675E8CF}"/>
              </a:ext>
            </a:extLst>
          </p:cNvPr>
          <p:cNvSpPr/>
          <p:nvPr/>
        </p:nvSpPr>
        <p:spPr>
          <a:xfrm>
            <a:off x="1530906" y="5960269"/>
            <a:ext cx="12078891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b="1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KPI Insight:</a:t>
            </a:r>
            <a:r>
              <a:rPr lang="en-US" sz="175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Logistics efficiency is a key profitability lever.</a:t>
            </a: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291909446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>
            <a:extLst>
              <a:ext uri="{FF2B5EF4-FFF2-40B4-BE49-F238E27FC236}">
                <a16:creationId xmlns:a16="http://schemas.microsoft.com/office/drawing/2014/main" id="{4842CC07-7164-5F5C-3AA8-14DAA3106DD9}"/>
              </a:ext>
            </a:extLst>
          </p:cNvPr>
          <p:cNvSpPr/>
          <p:nvPr/>
        </p:nvSpPr>
        <p:spPr>
          <a:xfrm>
            <a:off x="793790" y="204299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95CCDA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Capacity &amp; Efficiency</a:t>
            </a:r>
            <a:endParaRPr lang="en-US" sz="4450" dirty="0"/>
          </a:p>
        </p:txBody>
      </p:sp>
      <p:sp>
        <p:nvSpPr>
          <p:cNvPr id="5" name="Text 1">
            <a:extLst>
              <a:ext uri="{FF2B5EF4-FFF2-40B4-BE49-F238E27FC236}">
                <a16:creationId xmlns:a16="http://schemas.microsoft.com/office/drawing/2014/main" id="{85502132-4888-0412-C076-5B1F1B6F55B2}"/>
              </a:ext>
            </a:extLst>
          </p:cNvPr>
          <p:cNvSpPr/>
          <p:nvPr/>
        </p:nvSpPr>
        <p:spPr>
          <a:xfrm>
            <a:off x="793790" y="3318748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6.00 kW</a:t>
            </a:r>
            <a:endParaRPr lang="en-US" sz="3550" dirty="0"/>
          </a:p>
        </p:txBody>
      </p:sp>
      <p:sp>
        <p:nvSpPr>
          <p:cNvPr id="6" name="Text 2">
            <a:extLst>
              <a:ext uri="{FF2B5EF4-FFF2-40B4-BE49-F238E27FC236}">
                <a16:creationId xmlns:a16="http://schemas.microsoft.com/office/drawing/2014/main" id="{C5C012A8-3DA6-12EC-D1F6-0872F2AFCBD1}"/>
              </a:ext>
            </a:extLst>
          </p:cNvPr>
          <p:cNvSpPr/>
          <p:nvPr/>
        </p:nvSpPr>
        <p:spPr>
          <a:xfrm>
            <a:off x="793790" y="3976449"/>
            <a:ext cx="344864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Average Capacity Ordered</a:t>
            </a:r>
            <a:endParaRPr lang="en-US" sz="2200" dirty="0"/>
          </a:p>
        </p:txBody>
      </p:sp>
      <p:sp>
        <p:nvSpPr>
          <p:cNvPr id="7" name="Text 3">
            <a:extLst>
              <a:ext uri="{FF2B5EF4-FFF2-40B4-BE49-F238E27FC236}">
                <a16:creationId xmlns:a16="http://schemas.microsoft.com/office/drawing/2014/main" id="{9BD0B290-F037-346F-8570-23950A6A4667}"/>
              </a:ext>
            </a:extLst>
          </p:cNvPr>
          <p:cNvSpPr/>
          <p:nvPr/>
        </p:nvSpPr>
        <p:spPr>
          <a:xfrm>
            <a:off x="793790" y="4557593"/>
            <a:ext cx="6244709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Per order capacity measurement</a:t>
            </a:r>
            <a:endParaRPr lang="en-US" sz="1750" dirty="0"/>
          </a:p>
        </p:txBody>
      </p:sp>
      <p:sp>
        <p:nvSpPr>
          <p:cNvPr id="8" name="Text 4">
            <a:extLst>
              <a:ext uri="{FF2B5EF4-FFF2-40B4-BE49-F238E27FC236}">
                <a16:creationId xmlns:a16="http://schemas.microsoft.com/office/drawing/2014/main" id="{F6D559E6-ED79-8BFB-93EE-40388FF809F3}"/>
              </a:ext>
            </a:extLst>
          </p:cNvPr>
          <p:cNvSpPr/>
          <p:nvPr/>
        </p:nvSpPr>
        <p:spPr>
          <a:xfrm>
            <a:off x="7599521" y="3318748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64B8C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$489.78</a:t>
            </a:r>
            <a:endParaRPr lang="en-US" sz="3550" dirty="0"/>
          </a:p>
        </p:txBody>
      </p:sp>
      <p:sp>
        <p:nvSpPr>
          <p:cNvPr id="9" name="Text 5">
            <a:extLst>
              <a:ext uri="{FF2B5EF4-FFF2-40B4-BE49-F238E27FC236}">
                <a16:creationId xmlns:a16="http://schemas.microsoft.com/office/drawing/2014/main" id="{8F389A22-045E-5FFB-46E8-2EA719D6034C}"/>
              </a:ext>
            </a:extLst>
          </p:cNvPr>
          <p:cNvSpPr/>
          <p:nvPr/>
        </p:nvSpPr>
        <p:spPr>
          <a:xfrm>
            <a:off x="7599521" y="397644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Profit per kW</a:t>
            </a:r>
            <a:endParaRPr lang="en-US" sz="2200" dirty="0"/>
          </a:p>
        </p:txBody>
      </p:sp>
      <p:sp>
        <p:nvSpPr>
          <p:cNvPr id="10" name="Text 6">
            <a:extLst>
              <a:ext uri="{FF2B5EF4-FFF2-40B4-BE49-F238E27FC236}">
                <a16:creationId xmlns:a16="http://schemas.microsoft.com/office/drawing/2014/main" id="{4B554DF0-90B7-D8E3-9F8A-97B37B5D4E36}"/>
              </a:ext>
            </a:extLst>
          </p:cNvPr>
          <p:cNvSpPr/>
          <p:nvPr/>
        </p:nvSpPr>
        <p:spPr>
          <a:xfrm>
            <a:off x="7599521" y="4557593"/>
            <a:ext cx="6244709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Strong ROI indicator</a:t>
            </a:r>
            <a:endParaRPr lang="en-US" sz="1750" dirty="0"/>
          </a:p>
        </p:txBody>
      </p:sp>
      <p:sp>
        <p:nvSpPr>
          <p:cNvPr id="11" name="Shape 7">
            <a:extLst>
              <a:ext uri="{FF2B5EF4-FFF2-40B4-BE49-F238E27FC236}">
                <a16:creationId xmlns:a16="http://schemas.microsoft.com/office/drawing/2014/main" id="{8C5FC4F1-6A01-A054-562A-2105EE4BAC35}"/>
              </a:ext>
            </a:extLst>
          </p:cNvPr>
          <p:cNvSpPr/>
          <p:nvPr/>
        </p:nvSpPr>
        <p:spPr>
          <a:xfrm>
            <a:off x="793790" y="5470360"/>
            <a:ext cx="13042821" cy="35957"/>
          </a:xfrm>
          <a:prstGeom prst="rect">
            <a:avLst/>
          </a:prstGeom>
          <a:solidFill>
            <a:srgbClr val="384653">
              <a:alpha val="50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2" name="Text 8">
            <a:extLst>
              <a:ext uri="{FF2B5EF4-FFF2-40B4-BE49-F238E27FC236}">
                <a16:creationId xmlns:a16="http://schemas.microsoft.com/office/drawing/2014/main" id="{07830E17-1744-69E7-8D29-772ACCD2030F}"/>
              </a:ext>
            </a:extLst>
          </p:cNvPr>
          <p:cNvSpPr/>
          <p:nvPr/>
        </p:nvSpPr>
        <p:spPr>
          <a:xfrm>
            <a:off x="793790" y="5761434"/>
            <a:ext cx="13042821" cy="4251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Focus on </a:t>
            </a:r>
            <a:r>
              <a:rPr lang="en-US" sz="2200" b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increasing per-order capacity</a:t>
            </a:r>
            <a:r>
              <a:rPr lang="en-US" sz="22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for higher profitability.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01866960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>
            <a:extLst>
              <a:ext uri="{FF2B5EF4-FFF2-40B4-BE49-F238E27FC236}">
                <a16:creationId xmlns:a16="http://schemas.microsoft.com/office/drawing/2014/main" id="{E2C03016-355E-8CDF-CCAA-D694959B861B}"/>
              </a:ext>
            </a:extLst>
          </p:cNvPr>
          <p:cNvSpPr/>
          <p:nvPr/>
        </p:nvSpPr>
        <p:spPr>
          <a:xfrm>
            <a:off x="793790" y="173843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Growth Indicators</a:t>
            </a:r>
            <a:endParaRPr lang="en-US" sz="4450" dirty="0"/>
          </a:p>
        </p:txBody>
      </p:sp>
      <p:sp>
        <p:nvSpPr>
          <p:cNvPr id="5" name="Shape 1">
            <a:extLst>
              <a:ext uri="{FF2B5EF4-FFF2-40B4-BE49-F238E27FC236}">
                <a16:creationId xmlns:a16="http://schemas.microsoft.com/office/drawing/2014/main" id="{E8F6B3F7-FB8F-B1BE-4AED-9154A3FE0E93}"/>
              </a:ext>
            </a:extLst>
          </p:cNvPr>
          <p:cNvSpPr/>
          <p:nvPr/>
        </p:nvSpPr>
        <p:spPr>
          <a:xfrm>
            <a:off x="793790" y="2900839"/>
            <a:ext cx="6407944" cy="2484715"/>
          </a:xfrm>
          <a:prstGeom prst="roundRect">
            <a:avLst>
              <a:gd name="adj" fmla="val 3834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6" name="Text 2">
            <a:extLst>
              <a:ext uri="{FF2B5EF4-FFF2-40B4-BE49-F238E27FC236}">
                <a16:creationId xmlns:a16="http://schemas.microsoft.com/office/drawing/2014/main" id="{62CBB728-0AFB-0274-27C6-66D93399083C}"/>
              </a:ext>
            </a:extLst>
          </p:cNvPr>
          <p:cNvSpPr/>
          <p:nvPr/>
        </p:nvSpPr>
        <p:spPr>
          <a:xfrm>
            <a:off x="1028224" y="3135273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Sales Growth</a:t>
            </a:r>
            <a:endParaRPr lang="en-US" sz="2650" dirty="0"/>
          </a:p>
        </p:txBody>
      </p:sp>
      <p:sp>
        <p:nvSpPr>
          <p:cNvPr id="7" name="Text 3">
            <a:extLst>
              <a:ext uri="{FF2B5EF4-FFF2-40B4-BE49-F238E27FC236}">
                <a16:creationId xmlns:a16="http://schemas.microsoft.com/office/drawing/2014/main" id="{99AB2555-25BA-D6C9-08C0-208D28C0E2AA}"/>
              </a:ext>
            </a:extLst>
          </p:cNvPr>
          <p:cNvSpPr/>
          <p:nvPr/>
        </p:nvSpPr>
        <p:spPr>
          <a:xfrm>
            <a:off x="1028224" y="3696653"/>
            <a:ext cx="5939076" cy="978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7700"/>
              </a:lnSpc>
              <a:buNone/>
            </a:pPr>
            <a:r>
              <a:rPr lang="en-US" sz="61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5%</a:t>
            </a:r>
            <a:endParaRPr lang="en-US" sz="6150" dirty="0"/>
          </a:p>
        </p:txBody>
      </p:sp>
      <p:sp>
        <p:nvSpPr>
          <p:cNvPr id="8" name="Text 4">
            <a:extLst>
              <a:ext uri="{FF2B5EF4-FFF2-40B4-BE49-F238E27FC236}">
                <a16:creationId xmlns:a16="http://schemas.microsoft.com/office/drawing/2014/main" id="{A2024713-AE3B-2ED8-CD89-BDFD43933A4A}"/>
              </a:ext>
            </a:extLst>
          </p:cNvPr>
          <p:cNvSpPr/>
          <p:nvPr/>
        </p:nvSpPr>
        <p:spPr>
          <a:xfrm>
            <a:off x="1028224" y="4810958"/>
            <a:ext cx="5939076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YOY — consistent upward trend</a:t>
            </a:r>
            <a:endParaRPr lang="en-US" sz="1750" dirty="0"/>
          </a:p>
        </p:txBody>
      </p:sp>
      <p:sp>
        <p:nvSpPr>
          <p:cNvPr id="9" name="Shape 5">
            <a:extLst>
              <a:ext uri="{FF2B5EF4-FFF2-40B4-BE49-F238E27FC236}">
                <a16:creationId xmlns:a16="http://schemas.microsoft.com/office/drawing/2014/main" id="{F3EF4438-4C07-CE92-D953-5A8195D8CE7D}"/>
              </a:ext>
            </a:extLst>
          </p:cNvPr>
          <p:cNvSpPr/>
          <p:nvPr/>
        </p:nvSpPr>
        <p:spPr>
          <a:xfrm>
            <a:off x="7428548" y="2900839"/>
            <a:ext cx="6408063" cy="2484715"/>
          </a:xfrm>
          <a:prstGeom prst="roundRect">
            <a:avLst>
              <a:gd name="adj" fmla="val 3834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0" name="Text 6">
            <a:extLst>
              <a:ext uri="{FF2B5EF4-FFF2-40B4-BE49-F238E27FC236}">
                <a16:creationId xmlns:a16="http://schemas.microsoft.com/office/drawing/2014/main" id="{DEF6E05D-C0A4-9A7D-14F2-EC38C9081841}"/>
              </a:ext>
            </a:extLst>
          </p:cNvPr>
          <p:cNvSpPr/>
          <p:nvPr/>
        </p:nvSpPr>
        <p:spPr>
          <a:xfrm>
            <a:off x="7662982" y="3135273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Profit Growth</a:t>
            </a:r>
            <a:endParaRPr lang="en-US" sz="2650" dirty="0"/>
          </a:p>
        </p:txBody>
      </p:sp>
      <p:sp>
        <p:nvSpPr>
          <p:cNvPr id="11" name="Text 7">
            <a:extLst>
              <a:ext uri="{FF2B5EF4-FFF2-40B4-BE49-F238E27FC236}">
                <a16:creationId xmlns:a16="http://schemas.microsoft.com/office/drawing/2014/main" id="{722CC772-B691-C05E-A232-7EA7882466FA}"/>
              </a:ext>
            </a:extLst>
          </p:cNvPr>
          <p:cNvSpPr/>
          <p:nvPr/>
        </p:nvSpPr>
        <p:spPr>
          <a:xfrm>
            <a:off x="7662982" y="3696653"/>
            <a:ext cx="5939195" cy="978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7700"/>
              </a:lnSpc>
              <a:buNone/>
            </a:pPr>
            <a:r>
              <a:rPr lang="en-US" sz="6150" dirty="0">
                <a:solidFill>
                  <a:srgbClr val="FFFFFF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31.81%</a:t>
            </a:r>
            <a:endParaRPr lang="en-US" sz="6150" dirty="0"/>
          </a:p>
        </p:txBody>
      </p:sp>
      <p:sp>
        <p:nvSpPr>
          <p:cNvPr id="12" name="Text 8">
            <a:extLst>
              <a:ext uri="{FF2B5EF4-FFF2-40B4-BE49-F238E27FC236}">
                <a16:creationId xmlns:a16="http://schemas.microsoft.com/office/drawing/2014/main" id="{1CE97F80-0169-E11F-5F48-28572B53C053}"/>
              </a:ext>
            </a:extLst>
          </p:cNvPr>
          <p:cNvSpPr/>
          <p:nvPr/>
        </p:nvSpPr>
        <p:spPr>
          <a:xfrm>
            <a:off x="7662982" y="4810958"/>
            <a:ext cx="5939195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Indicates cost efficiency and pricing power</a:t>
            </a:r>
            <a:endParaRPr lang="en-US" sz="1750" dirty="0"/>
          </a:p>
        </p:txBody>
      </p:sp>
      <p:sp>
        <p:nvSpPr>
          <p:cNvPr id="13" name="Text 9">
            <a:extLst>
              <a:ext uri="{FF2B5EF4-FFF2-40B4-BE49-F238E27FC236}">
                <a16:creationId xmlns:a16="http://schemas.microsoft.com/office/drawing/2014/main" id="{D2A7948E-65FE-BBD8-04AE-2E055CD56A56}"/>
              </a:ext>
            </a:extLst>
          </p:cNvPr>
          <p:cNvSpPr/>
          <p:nvPr/>
        </p:nvSpPr>
        <p:spPr>
          <a:xfrm>
            <a:off x="1133951" y="5895856"/>
            <a:ext cx="12702659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i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KPI Strategy:</a:t>
            </a: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Leverage operational insights to sustain profit-led growth.</a:t>
            </a:r>
            <a:endParaRPr lang="en-US" sz="1750" dirty="0"/>
          </a:p>
        </p:txBody>
      </p:sp>
      <p:sp>
        <p:nvSpPr>
          <p:cNvPr id="14" name="Shape 10">
            <a:extLst>
              <a:ext uri="{FF2B5EF4-FFF2-40B4-BE49-F238E27FC236}">
                <a16:creationId xmlns:a16="http://schemas.microsoft.com/office/drawing/2014/main" id="{F2D35BF3-9687-7EA2-F9EA-B42A7CC12929}"/>
              </a:ext>
            </a:extLst>
          </p:cNvPr>
          <p:cNvSpPr/>
          <p:nvPr/>
        </p:nvSpPr>
        <p:spPr>
          <a:xfrm>
            <a:off x="793790" y="5640705"/>
            <a:ext cx="30480" cy="850463"/>
          </a:xfrm>
          <a:prstGeom prst="rect">
            <a:avLst/>
          </a:prstGeom>
          <a:solidFill>
            <a:srgbClr val="95CCDA"/>
          </a:solidFill>
          <a:ln/>
        </p:spPr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8509425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>
            <a:extLst>
              <a:ext uri="{FF2B5EF4-FFF2-40B4-BE49-F238E27FC236}">
                <a16:creationId xmlns:a16="http://schemas.microsoft.com/office/drawing/2014/main" id="{C82A5653-B2EE-A9CD-E66B-42C48CFE2EAF}"/>
              </a:ext>
            </a:extLst>
          </p:cNvPr>
          <p:cNvSpPr/>
          <p:nvPr/>
        </p:nvSpPr>
        <p:spPr>
          <a:xfrm>
            <a:off x="682704" y="536615"/>
            <a:ext cx="6108740" cy="6096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0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Challenges &amp; Opportunities</a:t>
            </a:r>
            <a:endParaRPr lang="en-US" sz="3800" dirty="0"/>
          </a:p>
        </p:txBody>
      </p:sp>
      <p:sp>
        <p:nvSpPr>
          <p:cNvPr id="5" name="Text 1">
            <a:extLst>
              <a:ext uri="{FF2B5EF4-FFF2-40B4-BE49-F238E27FC236}">
                <a16:creationId xmlns:a16="http://schemas.microsoft.com/office/drawing/2014/main" id="{3F2D1A0F-EA75-CDE1-AF11-1BADB0615721}"/>
              </a:ext>
            </a:extLst>
          </p:cNvPr>
          <p:cNvSpPr/>
          <p:nvPr/>
        </p:nvSpPr>
        <p:spPr>
          <a:xfrm>
            <a:off x="682704" y="1633776"/>
            <a:ext cx="2926199" cy="3657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300" dirty="0">
                <a:solidFill>
                  <a:srgbClr val="C3643D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Challenges</a:t>
            </a:r>
            <a:endParaRPr lang="en-US" sz="2300" dirty="0"/>
          </a:p>
        </p:txBody>
      </p:sp>
      <p:sp>
        <p:nvSpPr>
          <p:cNvPr id="6" name="Text 2">
            <a:extLst>
              <a:ext uri="{FF2B5EF4-FFF2-40B4-BE49-F238E27FC236}">
                <a16:creationId xmlns:a16="http://schemas.microsoft.com/office/drawing/2014/main" id="{F135BB9B-ACB6-0EF4-B037-D0B4BDE56149}"/>
              </a:ext>
            </a:extLst>
          </p:cNvPr>
          <p:cNvSpPr/>
          <p:nvPr/>
        </p:nvSpPr>
        <p:spPr>
          <a:xfrm>
            <a:off x="682704" y="2194560"/>
            <a:ext cx="6394609" cy="292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5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Market saturation in Central region</a:t>
            </a:r>
            <a:endParaRPr lang="en-US" sz="1500" dirty="0"/>
          </a:p>
        </p:txBody>
      </p:sp>
      <p:sp>
        <p:nvSpPr>
          <p:cNvPr id="7" name="Text 3">
            <a:extLst>
              <a:ext uri="{FF2B5EF4-FFF2-40B4-BE49-F238E27FC236}">
                <a16:creationId xmlns:a16="http://schemas.microsoft.com/office/drawing/2014/main" id="{791F506F-9A8F-386F-19B5-9EC6B5A8F90C}"/>
              </a:ext>
            </a:extLst>
          </p:cNvPr>
          <p:cNvSpPr/>
          <p:nvPr/>
        </p:nvSpPr>
        <p:spPr>
          <a:xfrm>
            <a:off x="682704" y="2555438"/>
            <a:ext cx="6394609" cy="292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5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Seasonal drops in Q4</a:t>
            </a:r>
            <a:endParaRPr lang="en-US" sz="1500" dirty="0"/>
          </a:p>
        </p:txBody>
      </p:sp>
      <p:sp>
        <p:nvSpPr>
          <p:cNvPr id="8" name="Text 4">
            <a:extLst>
              <a:ext uri="{FF2B5EF4-FFF2-40B4-BE49-F238E27FC236}">
                <a16:creationId xmlns:a16="http://schemas.microsoft.com/office/drawing/2014/main" id="{3D700150-1CD9-34B1-0619-11FBF88F1A98}"/>
              </a:ext>
            </a:extLst>
          </p:cNvPr>
          <p:cNvSpPr/>
          <p:nvPr/>
        </p:nvSpPr>
        <p:spPr>
          <a:xfrm>
            <a:off x="7560707" y="1633776"/>
            <a:ext cx="2926199" cy="3657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300" dirty="0">
                <a:solidFill>
                  <a:srgbClr val="95CCDA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Opportunities</a:t>
            </a:r>
            <a:endParaRPr lang="en-US" sz="2300" dirty="0"/>
          </a:p>
        </p:txBody>
      </p:sp>
      <p:sp>
        <p:nvSpPr>
          <p:cNvPr id="9" name="Text 5">
            <a:extLst>
              <a:ext uri="{FF2B5EF4-FFF2-40B4-BE49-F238E27FC236}">
                <a16:creationId xmlns:a16="http://schemas.microsoft.com/office/drawing/2014/main" id="{A4E80CCF-6F57-FEEB-FFB0-CCB604325B83}"/>
              </a:ext>
            </a:extLst>
          </p:cNvPr>
          <p:cNvSpPr/>
          <p:nvPr/>
        </p:nvSpPr>
        <p:spPr>
          <a:xfrm>
            <a:off x="7560707" y="2194560"/>
            <a:ext cx="6394609" cy="292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5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Africa &amp; Oceania expansion</a:t>
            </a:r>
            <a:endParaRPr lang="en-US" sz="1500" dirty="0"/>
          </a:p>
        </p:txBody>
      </p:sp>
      <p:sp>
        <p:nvSpPr>
          <p:cNvPr id="10" name="Text 6">
            <a:extLst>
              <a:ext uri="{FF2B5EF4-FFF2-40B4-BE49-F238E27FC236}">
                <a16:creationId xmlns:a16="http://schemas.microsoft.com/office/drawing/2014/main" id="{84D50904-822A-0A02-478E-2EB0AA1A95D5}"/>
              </a:ext>
            </a:extLst>
          </p:cNvPr>
          <p:cNvSpPr/>
          <p:nvPr/>
        </p:nvSpPr>
        <p:spPr>
          <a:xfrm>
            <a:off x="7560707" y="2555438"/>
            <a:ext cx="6394609" cy="292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5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Thin-film product growth</a:t>
            </a:r>
            <a:endParaRPr lang="en-US" sz="1500" dirty="0"/>
          </a:p>
        </p:txBody>
      </p:sp>
      <p:sp>
        <p:nvSpPr>
          <p:cNvPr id="11" name="Text 7">
            <a:extLst>
              <a:ext uri="{FF2B5EF4-FFF2-40B4-BE49-F238E27FC236}">
                <a16:creationId xmlns:a16="http://schemas.microsoft.com/office/drawing/2014/main" id="{909508AC-2E9A-A6B6-B441-BB085FE674FC}"/>
              </a:ext>
            </a:extLst>
          </p:cNvPr>
          <p:cNvSpPr/>
          <p:nvPr/>
        </p:nvSpPr>
        <p:spPr>
          <a:xfrm>
            <a:off x="7560707" y="2916317"/>
            <a:ext cx="6394609" cy="292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5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Improved supply chain</a:t>
            </a:r>
            <a:endParaRPr lang="en-US" sz="1500" dirty="0"/>
          </a:p>
        </p:txBody>
      </p:sp>
      <p:sp>
        <p:nvSpPr>
          <p:cNvPr id="12" name="Shape 8">
            <a:extLst>
              <a:ext uri="{FF2B5EF4-FFF2-40B4-BE49-F238E27FC236}">
                <a16:creationId xmlns:a16="http://schemas.microsoft.com/office/drawing/2014/main" id="{6289C499-5FB9-EFDF-246E-567676A8965F}"/>
              </a:ext>
            </a:extLst>
          </p:cNvPr>
          <p:cNvSpPr/>
          <p:nvPr/>
        </p:nvSpPr>
        <p:spPr>
          <a:xfrm>
            <a:off x="682704" y="3594095"/>
            <a:ext cx="13264991" cy="31909"/>
          </a:xfrm>
          <a:prstGeom prst="rect">
            <a:avLst/>
          </a:prstGeom>
          <a:solidFill>
            <a:srgbClr val="384653">
              <a:alpha val="50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3" name="Shape 9">
            <a:extLst>
              <a:ext uri="{FF2B5EF4-FFF2-40B4-BE49-F238E27FC236}">
                <a16:creationId xmlns:a16="http://schemas.microsoft.com/office/drawing/2014/main" id="{E34E2276-CB9D-2354-3848-4F13B11DF91F}"/>
              </a:ext>
            </a:extLst>
          </p:cNvPr>
          <p:cNvSpPr/>
          <p:nvPr/>
        </p:nvSpPr>
        <p:spPr>
          <a:xfrm>
            <a:off x="682704" y="3845362"/>
            <a:ext cx="13264991" cy="809387"/>
          </a:xfrm>
          <a:prstGeom prst="roundRect">
            <a:avLst>
              <a:gd name="adj" fmla="val 10123"/>
            </a:avLst>
          </a:prstGeom>
          <a:solidFill>
            <a:srgbClr val="C6E4EB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4" name="Image 0" descr="preencoded.png">
            <a:extLst>
              <a:ext uri="{FF2B5EF4-FFF2-40B4-BE49-F238E27FC236}">
                <a16:creationId xmlns:a16="http://schemas.microsoft.com/office/drawing/2014/main" id="{F2AE46E8-4938-5360-CA9D-CF4DD1782B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729" y="4131707"/>
            <a:ext cx="243840" cy="195024"/>
          </a:xfrm>
          <a:prstGeom prst="rect">
            <a:avLst/>
          </a:prstGeom>
        </p:spPr>
      </p:pic>
      <p:sp>
        <p:nvSpPr>
          <p:cNvPr id="15" name="Text 10">
            <a:extLst>
              <a:ext uri="{FF2B5EF4-FFF2-40B4-BE49-F238E27FC236}">
                <a16:creationId xmlns:a16="http://schemas.microsoft.com/office/drawing/2014/main" id="{D0C59D27-6A9C-1FA3-9231-A96832CA6B01}"/>
              </a:ext>
            </a:extLst>
          </p:cNvPr>
          <p:cNvSpPr/>
          <p:nvPr/>
        </p:nvSpPr>
        <p:spPr>
          <a:xfrm>
            <a:off x="1316593" y="4089083"/>
            <a:ext cx="12436078" cy="292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00" b="1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Decision Insight:</a:t>
            </a:r>
            <a:r>
              <a:rPr lang="en-US" sz="150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Reallocate marketing spend to emerging high-margin regions.</a:t>
            </a:r>
            <a:endParaRPr lang="en-US" sz="1500" dirty="0"/>
          </a:p>
        </p:txBody>
      </p:sp>
      <p:sp>
        <p:nvSpPr>
          <p:cNvPr id="16" name="Text 11">
            <a:extLst>
              <a:ext uri="{FF2B5EF4-FFF2-40B4-BE49-F238E27FC236}">
                <a16:creationId xmlns:a16="http://schemas.microsoft.com/office/drawing/2014/main" id="{E3C42D40-B709-130B-E61C-A308C2814690}"/>
              </a:ext>
            </a:extLst>
          </p:cNvPr>
          <p:cNvSpPr/>
          <p:nvPr/>
        </p:nvSpPr>
        <p:spPr>
          <a:xfrm>
            <a:off x="682704" y="4947285"/>
            <a:ext cx="7524869" cy="487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00"/>
              </a:lnSpc>
              <a:buNone/>
            </a:pPr>
            <a:r>
              <a:rPr lang="en-US" sz="3050" dirty="0">
                <a:solidFill>
                  <a:srgbClr val="64B8C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Strategic Recommendations &amp; Conclusion</a:t>
            </a:r>
            <a:endParaRPr lang="en-US" sz="3050" dirty="0"/>
          </a:p>
        </p:txBody>
      </p:sp>
      <p:sp>
        <p:nvSpPr>
          <p:cNvPr id="17" name="Text 12">
            <a:extLst>
              <a:ext uri="{FF2B5EF4-FFF2-40B4-BE49-F238E27FC236}">
                <a16:creationId xmlns:a16="http://schemas.microsoft.com/office/drawing/2014/main" id="{8C33F743-06A0-926C-95C6-AD0172DE46C3}"/>
              </a:ext>
            </a:extLst>
          </p:cNvPr>
          <p:cNvSpPr/>
          <p:nvPr/>
        </p:nvSpPr>
        <p:spPr>
          <a:xfrm>
            <a:off x="682704" y="5727502"/>
            <a:ext cx="13264991" cy="292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5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Maintain focus on high-profit partnerships and thin-film innovation.</a:t>
            </a:r>
            <a:endParaRPr lang="en-US" sz="1500" dirty="0"/>
          </a:p>
        </p:txBody>
      </p:sp>
      <p:sp>
        <p:nvSpPr>
          <p:cNvPr id="18" name="Text 13">
            <a:extLst>
              <a:ext uri="{FF2B5EF4-FFF2-40B4-BE49-F238E27FC236}">
                <a16:creationId xmlns:a16="http://schemas.microsoft.com/office/drawing/2014/main" id="{F670E861-B062-7BF9-8791-74269AC55D14}"/>
              </a:ext>
            </a:extLst>
          </p:cNvPr>
          <p:cNvSpPr/>
          <p:nvPr/>
        </p:nvSpPr>
        <p:spPr>
          <a:xfrm>
            <a:off x="682704" y="6088380"/>
            <a:ext cx="13264991" cy="292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5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Expand into underrepresented regions to diversify revenue base.</a:t>
            </a:r>
            <a:endParaRPr lang="en-US" sz="1500" dirty="0"/>
          </a:p>
        </p:txBody>
      </p:sp>
      <p:sp>
        <p:nvSpPr>
          <p:cNvPr id="19" name="Text 14">
            <a:extLst>
              <a:ext uri="{FF2B5EF4-FFF2-40B4-BE49-F238E27FC236}">
                <a16:creationId xmlns:a16="http://schemas.microsoft.com/office/drawing/2014/main" id="{E6FE8B9F-A3C6-7C28-5B8D-ED2EE909F896}"/>
              </a:ext>
            </a:extLst>
          </p:cNvPr>
          <p:cNvSpPr/>
          <p:nvPr/>
        </p:nvSpPr>
        <p:spPr>
          <a:xfrm>
            <a:off x="682704" y="6449258"/>
            <a:ext cx="13264991" cy="292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5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Enhance supply chain and Q4 performance with targeted campaigns.</a:t>
            </a:r>
            <a:endParaRPr lang="en-US" sz="1500" dirty="0"/>
          </a:p>
        </p:txBody>
      </p:sp>
      <p:sp>
        <p:nvSpPr>
          <p:cNvPr id="20" name="Text 15">
            <a:extLst>
              <a:ext uri="{FF2B5EF4-FFF2-40B4-BE49-F238E27FC236}">
                <a16:creationId xmlns:a16="http://schemas.microsoft.com/office/drawing/2014/main" id="{B262A151-A77C-E003-DCD9-8B920B18F8E1}"/>
              </a:ext>
            </a:extLst>
          </p:cNvPr>
          <p:cNvSpPr/>
          <p:nvPr/>
        </p:nvSpPr>
        <p:spPr>
          <a:xfrm>
            <a:off x="975241" y="7180778"/>
            <a:ext cx="12972455" cy="292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00" b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Closing KPI Message:</a:t>
            </a:r>
            <a:r>
              <a:rPr lang="en-US" sz="15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Data-driven strategy ensures sustainable and scalable solar growth</a:t>
            </a:r>
            <a:endParaRPr lang="en-US" sz="1500" dirty="0"/>
          </a:p>
        </p:txBody>
      </p:sp>
      <p:sp>
        <p:nvSpPr>
          <p:cNvPr id="21" name="Shape 16">
            <a:extLst>
              <a:ext uri="{FF2B5EF4-FFF2-40B4-BE49-F238E27FC236}">
                <a16:creationId xmlns:a16="http://schemas.microsoft.com/office/drawing/2014/main" id="{6D1C497D-E4B6-8B89-CE23-55030533880E}"/>
              </a:ext>
            </a:extLst>
          </p:cNvPr>
          <p:cNvSpPr/>
          <p:nvPr/>
        </p:nvSpPr>
        <p:spPr>
          <a:xfrm>
            <a:off x="682704" y="6961346"/>
            <a:ext cx="22860" cy="731520"/>
          </a:xfrm>
          <a:prstGeom prst="rect">
            <a:avLst/>
          </a:prstGeom>
          <a:solidFill>
            <a:srgbClr val="95CCDA"/>
          </a:solidFill>
          <a:ln/>
        </p:spPr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246140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6856CC-B4D5-DC97-AF7C-36B358F854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Freeform: Shape 68">
            <a:extLst>
              <a:ext uri="{FF2B5EF4-FFF2-40B4-BE49-F238E27FC236}">
                <a16:creationId xmlns:a16="http://schemas.microsoft.com/office/drawing/2014/main" id="{F31B2CFB-658E-729B-32BB-D7FDC2B3D57D}"/>
              </a:ext>
            </a:extLst>
          </p:cNvPr>
          <p:cNvSpPr/>
          <p:nvPr/>
        </p:nvSpPr>
        <p:spPr>
          <a:xfrm>
            <a:off x="3820886" y="3104401"/>
            <a:ext cx="3789297" cy="3389324"/>
          </a:xfrm>
          <a:custGeom>
            <a:avLst/>
            <a:gdLst>
              <a:gd name="connsiteX0" fmla="*/ 1412423 w 3789297"/>
              <a:gd name="connsiteY0" fmla="*/ 99071 h 3389324"/>
              <a:gd name="connsiteX1" fmla="*/ 1418527 w 3789297"/>
              <a:gd name="connsiteY1" fmla="*/ 131234 h 3389324"/>
              <a:gd name="connsiteX2" fmla="*/ 1996073 w 3789297"/>
              <a:gd name="connsiteY2" fmla="*/ 992662 h 3389324"/>
              <a:gd name="connsiteX3" fmla="*/ 2096069 w 3789297"/>
              <a:gd name="connsiteY3" fmla="*/ 1065745 h 3389324"/>
              <a:gd name="connsiteX4" fmla="*/ 1996071 w 3789297"/>
              <a:gd name="connsiteY4" fmla="*/ 1138830 h 3389324"/>
              <a:gd name="connsiteX5" fmla="*/ 1418525 w 3789297"/>
              <a:gd name="connsiteY5" fmla="*/ 2000257 h 3389324"/>
              <a:gd name="connsiteX6" fmla="*/ 1412619 w 3789297"/>
              <a:gd name="connsiteY6" fmla="*/ 2031376 h 3389324"/>
              <a:gd name="connsiteX7" fmla="*/ 1412618 w 3789297"/>
              <a:gd name="connsiteY7" fmla="*/ 2031376 h 3389324"/>
              <a:gd name="connsiteX8" fmla="*/ 1386416 w 3789297"/>
              <a:gd name="connsiteY8" fmla="*/ 2169434 h 3389324"/>
              <a:gd name="connsiteX9" fmla="*/ 1375477 w 3789297"/>
              <a:gd name="connsiteY9" fmla="*/ 2343645 h 3389324"/>
              <a:gd name="connsiteX10" fmla="*/ 1737341 w 3789297"/>
              <a:gd name="connsiteY10" fmla="*/ 3296294 h 3389324"/>
              <a:gd name="connsiteX11" fmla="*/ 1823850 w 3789297"/>
              <a:gd name="connsiteY11" fmla="*/ 3389324 h 3389324"/>
              <a:gd name="connsiteX12" fmla="*/ 1691816 w 3789297"/>
              <a:gd name="connsiteY12" fmla="*/ 3373119 h 3389324"/>
              <a:gd name="connsiteX13" fmla="*/ 0 w 3789297"/>
              <a:gd name="connsiteY13" fmla="*/ 1703868 h 3389324"/>
              <a:gd name="connsiteX14" fmla="*/ 95259 w 3789297"/>
              <a:gd name="connsiteY14" fmla="*/ 1197190 h 3389324"/>
              <a:gd name="connsiteX15" fmla="*/ 155335 w 3789297"/>
              <a:gd name="connsiteY15" fmla="*/ 1065196 h 3389324"/>
              <a:gd name="connsiteX16" fmla="*/ 166507 w 3789297"/>
              <a:gd name="connsiteY16" fmla="*/ 1089741 h 3389324"/>
              <a:gd name="connsiteX17" fmla="*/ 483837 w 3789297"/>
              <a:gd name="connsiteY17" fmla="*/ 1510337 h 3389324"/>
              <a:gd name="connsiteX18" fmla="*/ 483837 w 3789297"/>
              <a:gd name="connsiteY18" fmla="*/ 1510338 h 3389324"/>
              <a:gd name="connsiteX19" fmla="*/ 361863 w 3789297"/>
              <a:gd name="connsiteY19" fmla="*/ 1379169 h 3389324"/>
              <a:gd name="connsiteX20" fmla="*/ 166508 w 3789297"/>
              <a:gd name="connsiteY20" fmla="*/ 1089742 h 3389324"/>
              <a:gd name="connsiteX21" fmla="*/ 155336 w 3789297"/>
              <a:gd name="connsiteY21" fmla="*/ 1065197 h 3389324"/>
              <a:gd name="connsiteX22" fmla="*/ 166510 w 3789297"/>
              <a:gd name="connsiteY22" fmla="*/ 1040647 h 3389324"/>
              <a:gd name="connsiteX23" fmla="*/ 1294090 w 3789297"/>
              <a:gd name="connsiteY23" fmla="*/ 133899 h 3389324"/>
              <a:gd name="connsiteX24" fmla="*/ 2118836 w 3789297"/>
              <a:gd name="connsiteY24" fmla="*/ 0 h 3389324"/>
              <a:gd name="connsiteX25" fmla="*/ 2748913 w 3789297"/>
              <a:gd name="connsiteY25" fmla="*/ 76603 h 3389324"/>
              <a:gd name="connsiteX26" fmla="*/ 2792792 w 3789297"/>
              <a:gd name="connsiteY26" fmla="*/ 89518 h 3389324"/>
              <a:gd name="connsiteX27" fmla="*/ 2761896 w 3789297"/>
              <a:gd name="connsiteY27" fmla="*/ 252308 h 3389324"/>
              <a:gd name="connsiteX28" fmla="*/ 2750957 w 3789297"/>
              <a:gd name="connsiteY28" fmla="*/ 426519 h 3389324"/>
              <a:gd name="connsiteX29" fmla="*/ 2750957 w 3789297"/>
              <a:gd name="connsiteY29" fmla="*/ 426520 h 3389324"/>
              <a:gd name="connsiteX30" fmla="*/ 2761896 w 3789297"/>
              <a:gd name="connsiteY30" fmla="*/ 252309 h 3389324"/>
              <a:gd name="connsiteX31" fmla="*/ 2792792 w 3789297"/>
              <a:gd name="connsiteY31" fmla="*/ 89519 h 3389324"/>
              <a:gd name="connsiteX32" fmla="*/ 2943582 w 3789297"/>
              <a:gd name="connsiteY32" fmla="*/ 133899 h 3389324"/>
              <a:gd name="connsiteX33" fmla="*/ 3466612 w 3789297"/>
              <a:gd name="connsiteY33" fmla="*/ 389082 h 3389324"/>
              <a:gd name="connsiteX34" fmla="*/ 3494313 w 3789297"/>
              <a:gd name="connsiteY34" fmla="*/ 409328 h 3389324"/>
              <a:gd name="connsiteX35" fmla="*/ 3494313 w 3789297"/>
              <a:gd name="connsiteY35" fmla="*/ 409328 h 3389324"/>
              <a:gd name="connsiteX36" fmla="*/ 3617078 w 3789297"/>
              <a:gd name="connsiteY36" fmla="*/ 499052 h 3389324"/>
              <a:gd name="connsiteX37" fmla="*/ 3753831 w 3789297"/>
              <a:gd name="connsiteY37" fmla="*/ 620050 h 3389324"/>
              <a:gd name="connsiteX38" fmla="*/ 3789297 w 3789297"/>
              <a:gd name="connsiteY38" fmla="*/ 658190 h 3389324"/>
              <a:gd name="connsiteX39" fmla="*/ 3710951 w 3789297"/>
              <a:gd name="connsiteY39" fmla="*/ 648574 h 3389324"/>
              <a:gd name="connsiteX40" fmla="*/ 3494312 w 3789297"/>
              <a:gd name="connsiteY40" fmla="*/ 639777 h 3389324"/>
              <a:gd name="connsiteX41" fmla="*/ 3277673 w 3789297"/>
              <a:gd name="connsiteY41" fmla="*/ 648574 h 3389324"/>
              <a:gd name="connsiteX42" fmla="*/ 3199331 w 3789297"/>
              <a:gd name="connsiteY42" fmla="*/ 658189 h 3389324"/>
              <a:gd name="connsiteX43" fmla="*/ 3199330 w 3789297"/>
              <a:gd name="connsiteY43" fmla="*/ 658190 h 3389324"/>
              <a:gd name="connsiteX44" fmla="*/ 3067294 w 3789297"/>
              <a:gd name="connsiteY44" fmla="*/ 674395 h 3389324"/>
              <a:gd name="connsiteX45" fmla="*/ 2864236 w 3789297"/>
              <a:gd name="connsiteY45" fmla="*/ 716381 h 3389324"/>
              <a:gd name="connsiteX46" fmla="*/ 2788098 w 3789297"/>
              <a:gd name="connsiteY46" fmla="*/ 738790 h 3389324"/>
              <a:gd name="connsiteX47" fmla="*/ 2788098 w 3789297"/>
              <a:gd name="connsiteY47" fmla="*/ 738789 h 3389324"/>
              <a:gd name="connsiteX48" fmla="*/ 2669567 w 3789297"/>
              <a:gd name="connsiteY48" fmla="*/ 773675 h 3389324"/>
              <a:gd name="connsiteX49" fmla="*/ 2146537 w 3789297"/>
              <a:gd name="connsiteY49" fmla="*/ 1028858 h 3389324"/>
              <a:gd name="connsiteX50" fmla="*/ 2096069 w 3789297"/>
              <a:gd name="connsiteY50" fmla="*/ 1065744 h 3389324"/>
              <a:gd name="connsiteX51" fmla="*/ 1996073 w 3789297"/>
              <a:gd name="connsiteY51" fmla="*/ 992661 h 3389324"/>
              <a:gd name="connsiteX52" fmla="*/ 1418527 w 3789297"/>
              <a:gd name="connsiteY52" fmla="*/ 131233 h 3389324"/>
              <a:gd name="connsiteX53" fmla="*/ 1412423 w 3789297"/>
              <a:gd name="connsiteY53" fmla="*/ 99070 h 3389324"/>
              <a:gd name="connsiteX54" fmla="*/ 1488759 w 3789297"/>
              <a:gd name="connsiteY54" fmla="*/ 76603 h 3389324"/>
              <a:gd name="connsiteX55" fmla="*/ 2118836 w 3789297"/>
              <a:gd name="connsiteY55" fmla="*/ 0 h 3389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3789297" h="3389324">
                <a:moveTo>
                  <a:pt x="1412423" y="99071"/>
                </a:moveTo>
                <a:lnTo>
                  <a:pt x="1418527" y="131234"/>
                </a:lnTo>
                <a:cubicBezTo>
                  <a:pt x="1503202" y="463987"/>
                  <a:pt x="1708497" y="761407"/>
                  <a:pt x="1996073" y="992662"/>
                </a:cubicBezTo>
                <a:lnTo>
                  <a:pt x="2096069" y="1065745"/>
                </a:lnTo>
                <a:lnTo>
                  <a:pt x="1996071" y="1138830"/>
                </a:lnTo>
                <a:cubicBezTo>
                  <a:pt x="1708495" y="1370084"/>
                  <a:pt x="1503200" y="1667504"/>
                  <a:pt x="1418525" y="2000257"/>
                </a:cubicBezTo>
                <a:lnTo>
                  <a:pt x="1412619" y="2031376"/>
                </a:lnTo>
                <a:lnTo>
                  <a:pt x="1412618" y="2031376"/>
                </a:lnTo>
                <a:lnTo>
                  <a:pt x="1386416" y="2169434"/>
                </a:lnTo>
                <a:cubicBezTo>
                  <a:pt x="1379183" y="2226714"/>
                  <a:pt x="1375477" y="2284831"/>
                  <a:pt x="1375477" y="2343645"/>
                </a:cubicBezTo>
                <a:cubicBezTo>
                  <a:pt x="1375477" y="2696528"/>
                  <a:pt x="1508879" y="3024355"/>
                  <a:pt x="1737341" y="3296294"/>
                </a:cubicBezTo>
                <a:lnTo>
                  <a:pt x="1823850" y="3389324"/>
                </a:lnTo>
                <a:lnTo>
                  <a:pt x="1691816" y="3373119"/>
                </a:lnTo>
                <a:cubicBezTo>
                  <a:pt x="726298" y="3214240"/>
                  <a:pt x="0" y="2527261"/>
                  <a:pt x="0" y="1703868"/>
                </a:cubicBezTo>
                <a:cubicBezTo>
                  <a:pt x="0" y="1527427"/>
                  <a:pt x="33350" y="1357250"/>
                  <a:pt x="95259" y="1197190"/>
                </a:cubicBezTo>
                <a:lnTo>
                  <a:pt x="155335" y="1065196"/>
                </a:lnTo>
                <a:lnTo>
                  <a:pt x="166507" y="1089741"/>
                </a:lnTo>
                <a:cubicBezTo>
                  <a:pt x="246921" y="1242627"/>
                  <a:pt x="354295" y="1384111"/>
                  <a:pt x="483837" y="1510337"/>
                </a:cubicBezTo>
                <a:lnTo>
                  <a:pt x="483837" y="1510338"/>
                </a:lnTo>
                <a:lnTo>
                  <a:pt x="361863" y="1379169"/>
                </a:lnTo>
                <a:cubicBezTo>
                  <a:pt x="285709" y="1288522"/>
                  <a:pt x="220117" y="1191666"/>
                  <a:pt x="166508" y="1089742"/>
                </a:cubicBezTo>
                <a:lnTo>
                  <a:pt x="155336" y="1065197"/>
                </a:lnTo>
                <a:lnTo>
                  <a:pt x="166510" y="1040647"/>
                </a:lnTo>
                <a:cubicBezTo>
                  <a:pt x="380947" y="632951"/>
                  <a:pt x="787102" y="306340"/>
                  <a:pt x="1294090" y="133899"/>
                </a:cubicBezTo>
                <a:close/>
                <a:moveTo>
                  <a:pt x="2118836" y="0"/>
                </a:moveTo>
                <a:cubicBezTo>
                  <a:pt x="2338249" y="0"/>
                  <a:pt x="2549872" y="26819"/>
                  <a:pt x="2748913" y="76603"/>
                </a:cubicBezTo>
                <a:lnTo>
                  <a:pt x="2792792" y="89518"/>
                </a:lnTo>
                <a:lnTo>
                  <a:pt x="2761896" y="252308"/>
                </a:lnTo>
                <a:cubicBezTo>
                  <a:pt x="2754663" y="309588"/>
                  <a:pt x="2750957" y="367705"/>
                  <a:pt x="2750957" y="426519"/>
                </a:cubicBezTo>
                <a:lnTo>
                  <a:pt x="2750957" y="426520"/>
                </a:lnTo>
                <a:lnTo>
                  <a:pt x="2761896" y="252309"/>
                </a:lnTo>
                <a:lnTo>
                  <a:pt x="2792792" y="89519"/>
                </a:lnTo>
                <a:lnTo>
                  <a:pt x="2943582" y="133899"/>
                </a:lnTo>
                <a:cubicBezTo>
                  <a:pt x="3133703" y="198565"/>
                  <a:pt x="3309644" y="284910"/>
                  <a:pt x="3466612" y="389082"/>
                </a:cubicBezTo>
                <a:lnTo>
                  <a:pt x="3494313" y="409328"/>
                </a:lnTo>
                <a:lnTo>
                  <a:pt x="3494313" y="409328"/>
                </a:lnTo>
                <a:lnTo>
                  <a:pt x="3617078" y="499052"/>
                </a:lnTo>
                <a:cubicBezTo>
                  <a:pt x="3665007" y="537594"/>
                  <a:pt x="3710651" y="577974"/>
                  <a:pt x="3753831" y="620050"/>
                </a:cubicBezTo>
                <a:lnTo>
                  <a:pt x="3789297" y="658190"/>
                </a:lnTo>
                <a:lnTo>
                  <a:pt x="3710951" y="648574"/>
                </a:lnTo>
                <a:cubicBezTo>
                  <a:pt x="3639722" y="642757"/>
                  <a:pt x="3567450" y="639777"/>
                  <a:pt x="3494312" y="639777"/>
                </a:cubicBezTo>
                <a:cubicBezTo>
                  <a:pt x="3421175" y="639777"/>
                  <a:pt x="3348903" y="642757"/>
                  <a:pt x="3277673" y="648574"/>
                </a:cubicBezTo>
                <a:lnTo>
                  <a:pt x="3199331" y="658189"/>
                </a:lnTo>
                <a:lnTo>
                  <a:pt x="3199330" y="658190"/>
                </a:lnTo>
                <a:lnTo>
                  <a:pt x="3067294" y="674395"/>
                </a:lnTo>
                <a:cubicBezTo>
                  <a:pt x="2998329" y="685743"/>
                  <a:pt x="2930584" y="699786"/>
                  <a:pt x="2864236" y="716381"/>
                </a:cubicBezTo>
                <a:lnTo>
                  <a:pt x="2788098" y="738790"/>
                </a:lnTo>
                <a:lnTo>
                  <a:pt x="2788098" y="738789"/>
                </a:lnTo>
                <a:lnTo>
                  <a:pt x="2669567" y="773675"/>
                </a:lnTo>
                <a:cubicBezTo>
                  <a:pt x="2479447" y="838341"/>
                  <a:pt x="2303506" y="924686"/>
                  <a:pt x="2146537" y="1028858"/>
                </a:cubicBezTo>
                <a:lnTo>
                  <a:pt x="2096069" y="1065744"/>
                </a:lnTo>
                <a:lnTo>
                  <a:pt x="1996073" y="992661"/>
                </a:lnTo>
                <a:cubicBezTo>
                  <a:pt x="1708497" y="761406"/>
                  <a:pt x="1503202" y="463986"/>
                  <a:pt x="1418527" y="131233"/>
                </a:cubicBezTo>
                <a:lnTo>
                  <a:pt x="1412423" y="99070"/>
                </a:lnTo>
                <a:lnTo>
                  <a:pt x="1488759" y="76603"/>
                </a:lnTo>
                <a:cubicBezTo>
                  <a:pt x="1687801" y="26819"/>
                  <a:pt x="1899424" y="0"/>
                  <a:pt x="2118836" y="0"/>
                </a:cubicBezTo>
                <a:close/>
              </a:path>
            </a:pathLst>
          </a:custGeom>
          <a:solidFill>
            <a:schemeClr val="accent5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229A8FCA-1F50-DE44-0983-2B62866FE142}"/>
              </a:ext>
            </a:extLst>
          </p:cNvPr>
          <p:cNvSpPr/>
          <p:nvPr/>
        </p:nvSpPr>
        <p:spPr>
          <a:xfrm>
            <a:off x="5196363" y="3762591"/>
            <a:ext cx="3789297" cy="3389323"/>
          </a:xfrm>
          <a:custGeom>
            <a:avLst/>
            <a:gdLst>
              <a:gd name="connsiteX0" fmla="*/ 720592 w 3789297"/>
              <a:gd name="connsiteY0" fmla="*/ 407555 h 3389323"/>
              <a:gd name="connsiteX1" fmla="*/ 771062 w 3789297"/>
              <a:gd name="connsiteY1" fmla="*/ 444442 h 3389323"/>
              <a:gd name="connsiteX2" fmla="*/ 1294092 w 3789297"/>
              <a:gd name="connsiteY2" fmla="*/ 699625 h 3389323"/>
              <a:gd name="connsiteX3" fmla="*/ 1412423 w 3789297"/>
              <a:gd name="connsiteY3" fmla="*/ 734452 h 3389323"/>
              <a:gd name="connsiteX4" fmla="*/ 1386419 w 3789297"/>
              <a:gd name="connsiteY4" fmla="*/ 871468 h 3389323"/>
              <a:gd name="connsiteX5" fmla="*/ 1375480 w 3789297"/>
              <a:gd name="connsiteY5" fmla="*/ 1045679 h 3389323"/>
              <a:gd name="connsiteX6" fmla="*/ 1386419 w 3789297"/>
              <a:gd name="connsiteY6" fmla="*/ 1219890 h 3389323"/>
              <a:gd name="connsiteX7" fmla="*/ 1417315 w 3789297"/>
              <a:gd name="connsiteY7" fmla="*/ 1382680 h 3389323"/>
              <a:gd name="connsiteX8" fmla="*/ 1417314 w 3789297"/>
              <a:gd name="connsiteY8" fmla="*/ 1382681 h 3389323"/>
              <a:gd name="connsiteX9" fmla="*/ 1418526 w 3789297"/>
              <a:gd name="connsiteY9" fmla="*/ 1389068 h 3389323"/>
              <a:gd name="connsiteX10" fmla="*/ 1996072 w 3789297"/>
              <a:gd name="connsiteY10" fmla="*/ 2250496 h 3389323"/>
              <a:gd name="connsiteX11" fmla="*/ 2118836 w 3789297"/>
              <a:gd name="connsiteY11" fmla="*/ 2340220 h 3389323"/>
              <a:gd name="connsiteX12" fmla="*/ 2118836 w 3789297"/>
              <a:gd name="connsiteY12" fmla="*/ 2340219 h 3389323"/>
              <a:gd name="connsiteX13" fmla="*/ 2146538 w 3789297"/>
              <a:gd name="connsiteY13" fmla="*/ 2360465 h 3389323"/>
              <a:gd name="connsiteX14" fmla="*/ 3494314 w 3789297"/>
              <a:gd name="connsiteY14" fmla="*/ 2749546 h 3389323"/>
              <a:gd name="connsiteX15" fmla="*/ 3710953 w 3789297"/>
              <a:gd name="connsiteY15" fmla="*/ 2740749 h 3389323"/>
              <a:gd name="connsiteX16" fmla="*/ 3789297 w 3789297"/>
              <a:gd name="connsiteY16" fmla="*/ 2731134 h 3389323"/>
              <a:gd name="connsiteX17" fmla="*/ 3753831 w 3789297"/>
              <a:gd name="connsiteY17" fmla="*/ 2769273 h 3389323"/>
              <a:gd name="connsiteX18" fmla="*/ 2118835 w 3789297"/>
              <a:gd name="connsiteY18" fmla="*/ 3389323 h 3389323"/>
              <a:gd name="connsiteX19" fmla="*/ 483839 w 3789297"/>
              <a:gd name="connsiteY19" fmla="*/ 2769273 h 3389323"/>
              <a:gd name="connsiteX20" fmla="*/ 448374 w 3789297"/>
              <a:gd name="connsiteY20" fmla="*/ 2731135 h 3389323"/>
              <a:gd name="connsiteX21" fmla="*/ 448373 w 3789297"/>
              <a:gd name="connsiteY21" fmla="*/ 2731135 h 3389323"/>
              <a:gd name="connsiteX22" fmla="*/ 361864 w 3789297"/>
              <a:gd name="connsiteY22" fmla="*/ 2638105 h 3389323"/>
              <a:gd name="connsiteX23" fmla="*/ 0 w 3789297"/>
              <a:gd name="connsiteY23" fmla="*/ 1685456 h 3389323"/>
              <a:gd name="connsiteX24" fmla="*/ 10939 w 3789297"/>
              <a:gd name="connsiteY24" fmla="*/ 1511245 h 3389323"/>
              <a:gd name="connsiteX25" fmla="*/ 37141 w 3789297"/>
              <a:gd name="connsiteY25" fmla="*/ 1373186 h 3389323"/>
              <a:gd name="connsiteX26" fmla="*/ 113279 w 3789297"/>
              <a:gd name="connsiteY26" fmla="*/ 1395595 h 3389323"/>
              <a:gd name="connsiteX27" fmla="*/ 264844 w 3789297"/>
              <a:gd name="connsiteY27" fmla="*/ 1428567 h 3389323"/>
              <a:gd name="connsiteX28" fmla="*/ 316478 w 3789297"/>
              <a:gd name="connsiteY28" fmla="*/ 1436519 h 3389323"/>
              <a:gd name="connsiteX29" fmla="*/ 342257 w 3789297"/>
              <a:gd name="connsiteY29" fmla="*/ 1441711 h 3389323"/>
              <a:gd name="connsiteX30" fmla="*/ 368357 w 3789297"/>
              <a:gd name="connsiteY30" fmla="*/ 1444508 h 3389323"/>
              <a:gd name="connsiteX31" fmla="*/ 420679 w 3789297"/>
              <a:gd name="connsiteY31" fmla="*/ 1452566 h 3389323"/>
              <a:gd name="connsiteX32" fmla="*/ 743356 w 3789297"/>
              <a:gd name="connsiteY32" fmla="*/ 1472198 h 3389323"/>
              <a:gd name="connsiteX33" fmla="*/ 743356 w 3789297"/>
              <a:gd name="connsiteY33" fmla="*/ 1472198 h 3389323"/>
              <a:gd name="connsiteX34" fmla="*/ 580333 w 3789297"/>
              <a:gd name="connsiteY34" fmla="*/ 1467230 h 3389323"/>
              <a:gd name="connsiteX35" fmla="*/ 368357 w 3789297"/>
              <a:gd name="connsiteY35" fmla="*/ 1444508 h 3389323"/>
              <a:gd name="connsiteX36" fmla="*/ 316478 w 3789297"/>
              <a:gd name="connsiteY36" fmla="*/ 1436519 h 3389323"/>
              <a:gd name="connsiteX37" fmla="*/ 113280 w 3789297"/>
              <a:gd name="connsiteY37" fmla="*/ 1395595 h 3389323"/>
              <a:gd name="connsiteX38" fmla="*/ 37142 w 3789297"/>
              <a:gd name="connsiteY38" fmla="*/ 1373186 h 3389323"/>
              <a:gd name="connsiteX39" fmla="*/ 43048 w 3789297"/>
              <a:gd name="connsiteY39" fmla="*/ 1342067 h 3389323"/>
              <a:gd name="connsiteX40" fmla="*/ 620594 w 3789297"/>
              <a:gd name="connsiteY40" fmla="*/ 480640 h 3389323"/>
              <a:gd name="connsiteX41" fmla="*/ 1823852 w 3789297"/>
              <a:gd name="connsiteY41" fmla="*/ 0 h 3389323"/>
              <a:gd name="connsiteX42" fmla="*/ 1737343 w 3789297"/>
              <a:gd name="connsiteY42" fmla="*/ 93030 h 3389323"/>
              <a:gd name="connsiteX43" fmla="*/ 1541988 w 3789297"/>
              <a:gd name="connsiteY43" fmla="*/ 382457 h 3389323"/>
              <a:gd name="connsiteX44" fmla="*/ 1530817 w 3789297"/>
              <a:gd name="connsiteY44" fmla="*/ 407004 h 3389323"/>
              <a:gd name="connsiteX45" fmla="*/ 1530817 w 3789297"/>
              <a:gd name="connsiteY45" fmla="*/ 407004 h 3389323"/>
              <a:gd name="connsiteX46" fmla="*/ 1470739 w 3789297"/>
              <a:gd name="connsiteY46" fmla="*/ 539000 h 3389323"/>
              <a:gd name="connsiteX47" fmla="*/ 1418527 w 3789297"/>
              <a:gd name="connsiteY47" fmla="*/ 702289 h 3389323"/>
              <a:gd name="connsiteX48" fmla="*/ 1412423 w 3789297"/>
              <a:gd name="connsiteY48" fmla="*/ 734451 h 3389323"/>
              <a:gd name="connsiteX49" fmla="*/ 1294092 w 3789297"/>
              <a:gd name="connsiteY49" fmla="*/ 699624 h 3389323"/>
              <a:gd name="connsiteX50" fmla="*/ 771062 w 3789297"/>
              <a:gd name="connsiteY50" fmla="*/ 444441 h 3389323"/>
              <a:gd name="connsiteX51" fmla="*/ 720592 w 3789297"/>
              <a:gd name="connsiteY51" fmla="*/ 407554 h 3389323"/>
              <a:gd name="connsiteX52" fmla="*/ 771060 w 3789297"/>
              <a:gd name="connsiteY52" fmla="*/ 370668 h 3389323"/>
              <a:gd name="connsiteX53" fmla="*/ 1294090 w 3789297"/>
              <a:gd name="connsiteY53" fmla="*/ 115485 h 3389323"/>
              <a:gd name="connsiteX54" fmla="*/ 1412621 w 3789297"/>
              <a:gd name="connsiteY54" fmla="*/ 80599 h 3389323"/>
              <a:gd name="connsiteX55" fmla="*/ 1412621 w 3789297"/>
              <a:gd name="connsiteY55" fmla="*/ 80600 h 3389323"/>
              <a:gd name="connsiteX56" fmla="*/ 1488758 w 3789297"/>
              <a:gd name="connsiteY56" fmla="*/ 58191 h 3389323"/>
              <a:gd name="connsiteX57" fmla="*/ 1691816 w 3789297"/>
              <a:gd name="connsiteY57" fmla="*/ 16205 h 33893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3789297" h="3389323">
                <a:moveTo>
                  <a:pt x="720592" y="407555"/>
                </a:moveTo>
                <a:lnTo>
                  <a:pt x="771062" y="444442"/>
                </a:lnTo>
                <a:cubicBezTo>
                  <a:pt x="928031" y="548614"/>
                  <a:pt x="1103972" y="634959"/>
                  <a:pt x="1294092" y="699625"/>
                </a:cubicBezTo>
                <a:lnTo>
                  <a:pt x="1412423" y="734452"/>
                </a:lnTo>
                <a:lnTo>
                  <a:pt x="1386419" y="871468"/>
                </a:lnTo>
                <a:cubicBezTo>
                  <a:pt x="1379186" y="928748"/>
                  <a:pt x="1375480" y="986865"/>
                  <a:pt x="1375480" y="1045679"/>
                </a:cubicBezTo>
                <a:cubicBezTo>
                  <a:pt x="1375480" y="1104493"/>
                  <a:pt x="1379186" y="1162611"/>
                  <a:pt x="1386419" y="1219890"/>
                </a:cubicBezTo>
                <a:lnTo>
                  <a:pt x="1417315" y="1382680"/>
                </a:lnTo>
                <a:lnTo>
                  <a:pt x="1417314" y="1382681"/>
                </a:lnTo>
                <a:lnTo>
                  <a:pt x="1418526" y="1389068"/>
                </a:lnTo>
                <a:cubicBezTo>
                  <a:pt x="1503201" y="1721821"/>
                  <a:pt x="1708496" y="2019241"/>
                  <a:pt x="1996072" y="2250496"/>
                </a:cubicBezTo>
                <a:lnTo>
                  <a:pt x="2118836" y="2340220"/>
                </a:lnTo>
                <a:lnTo>
                  <a:pt x="2118836" y="2340219"/>
                </a:lnTo>
                <a:lnTo>
                  <a:pt x="2146538" y="2360465"/>
                </a:lnTo>
                <a:cubicBezTo>
                  <a:pt x="2512798" y="2603532"/>
                  <a:pt x="2982352" y="2749546"/>
                  <a:pt x="3494314" y="2749546"/>
                </a:cubicBezTo>
                <a:cubicBezTo>
                  <a:pt x="3567451" y="2749546"/>
                  <a:pt x="3639724" y="2746566"/>
                  <a:pt x="3710953" y="2740749"/>
                </a:cubicBezTo>
                <a:lnTo>
                  <a:pt x="3789297" y="2731134"/>
                </a:lnTo>
                <a:lnTo>
                  <a:pt x="3753831" y="2769273"/>
                </a:lnTo>
                <a:cubicBezTo>
                  <a:pt x="3365205" y="3147953"/>
                  <a:pt x="2777073" y="3389323"/>
                  <a:pt x="2118835" y="3389323"/>
                </a:cubicBezTo>
                <a:cubicBezTo>
                  <a:pt x="1460598" y="3389323"/>
                  <a:pt x="872465" y="3147953"/>
                  <a:pt x="483839" y="2769273"/>
                </a:cubicBezTo>
                <a:lnTo>
                  <a:pt x="448374" y="2731135"/>
                </a:lnTo>
                <a:lnTo>
                  <a:pt x="448373" y="2731135"/>
                </a:lnTo>
                <a:lnTo>
                  <a:pt x="361864" y="2638105"/>
                </a:lnTo>
                <a:cubicBezTo>
                  <a:pt x="133402" y="2366166"/>
                  <a:pt x="0" y="2038339"/>
                  <a:pt x="0" y="1685456"/>
                </a:cubicBezTo>
                <a:cubicBezTo>
                  <a:pt x="0" y="1626642"/>
                  <a:pt x="3706" y="1568525"/>
                  <a:pt x="10939" y="1511245"/>
                </a:cubicBezTo>
                <a:lnTo>
                  <a:pt x="37141" y="1373186"/>
                </a:lnTo>
                <a:lnTo>
                  <a:pt x="113279" y="1395595"/>
                </a:lnTo>
                <a:cubicBezTo>
                  <a:pt x="163039" y="1408041"/>
                  <a:pt x="213586" y="1419052"/>
                  <a:pt x="264844" y="1428567"/>
                </a:cubicBezTo>
                <a:lnTo>
                  <a:pt x="316478" y="1436519"/>
                </a:lnTo>
                <a:lnTo>
                  <a:pt x="342257" y="1441711"/>
                </a:lnTo>
                <a:lnTo>
                  <a:pt x="368357" y="1444508"/>
                </a:lnTo>
                <a:lnTo>
                  <a:pt x="420679" y="1452566"/>
                </a:lnTo>
                <a:cubicBezTo>
                  <a:pt x="525891" y="1465494"/>
                  <a:pt x="633650" y="1472198"/>
                  <a:pt x="743356" y="1472198"/>
                </a:cubicBezTo>
                <a:lnTo>
                  <a:pt x="743356" y="1472198"/>
                </a:lnTo>
                <a:lnTo>
                  <a:pt x="580333" y="1467230"/>
                </a:lnTo>
                <a:lnTo>
                  <a:pt x="368357" y="1444508"/>
                </a:lnTo>
                <a:lnTo>
                  <a:pt x="316478" y="1436519"/>
                </a:lnTo>
                <a:lnTo>
                  <a:pt x="113280" y="1395595"/>
                </a:lnTo>
                <a:lnTo>
                  <a:pt x="37142" y="1373186"/>
                </a:lnTo>
                <a:lnTo>
                  <a:pt x="43048" y="1342067"/>
                </a:lnTo>
                <a:cubicBezTo>
                  <a:pt x="127723" y="1009314"/>
                  <a:pt x="333018" y="711894"/>
                  <a:pt x="620594" y="480640"/>
                </a:cubicBezTo>
                <a:close/>
                <a:moveTo>
                  <a:pt x="1823852" y="0"/>
                </a:moveTo>
                <a:lnTo>
                  <a:pt x="1737343" y="93030"/>
                </a:lnTo>
                <a:cubicBezTo>
                  <a:pt x="1661189" y="183677"/>
                  <a:pt x="1595597" y="280533"/>
                  <a:pt x="1541988" y="382457"/>
                </a:cubicBezTo>
                <a:lnTo>
                  <a:pt x="1530817" y="407004"/>
                </a:lnTo>
                <a:lnTo>
                  <a:pt x="1530817" y="407004"/>
                </a:lnTo>
                <a:lnTo>
                  <a:pt x="1470739" y="539000"/>
                </a:lnTo>
                <a:cubicBezTo>
                  <a:pt x="1450103" y="592353"/>
                  <a:pt x="1432640" y="646831"/>
                  <a:pt x="1418527" y="702289"/>
                </a:cubicBezTo>
                <a:lnTo>
                  <a:pt x="1412423" y="734451"/>
                </a:lnTo>
                <a:lnTo>
                  <a:pt x="1294092" y="699624"/>
                </a:lnTo>
                <a:cubicBezTo>
                  <a:pt x="1103972" y="634958"/>
                  <a:pt x="928031" y="548613"/>
                  <a:pt x="771062" y="444441"/>
                </a:cubicBezTo>
                <a:lnTo>
                  <a:pt x="720592" y="407554"/>
                </a:lnTo>
                <a:lnTo>
                  <a:pt x="771060" y="370668"/>
                </a:lnTo>
                <a:cubicBezTo>
                  <a:pt x="928029" y="266496"/>
                  <a:pt x="1103970" y="180151"/>
                  <a:pt x="1294090" y="115485"/>
                </a:cubicBezTo>
                <a:lnTo>
                  <a:pt x="1412621" y="80599"/>
                </a:lnTo>
                <a:lnTo>
                  <a:pt x="1412621" y="80600"/>
                </a:lnTo>
                <a:lnTo>
                  <a:pt x="1488758" y="58191"/>
                </a:lnTo>
                <a:cubicBezTo>
                  <a:pt x="1555106" y="41596"/>
                  <a:pt x="1622851" y="27553"/>
                  <a:pt x="1691816" y="16205"/>
                </a:cubicBezTo>
                <a:close/>
              </a:path>
            </a:pathLst>
          </a:cu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DCC1C2C5-EC78-1163-9370-15024B9D4172}"/>
              </a:ext>
            </a:extLst>
          </p:cNvPr>
          <p:cNvSpPr/>
          <p:nvPr/>
        </p:nvSpPr>
        <p:spPr>
          <a:xfrm>
            <a:off x="3820885" y="1827053"/>
            <a:ext cx="4237670" cy="2342545"/>
          </a:xfrm>
          <a:custGeom>
            <a:avLst/>
            <a:gdLst>
              <a:gd name="connsiteX0" fmla="*/ 3789298 w 4237670"/>
              <a:gd name="connsiteY0" fmla="*/ 1935539 h 2342545"/>
              <a:gd name="connsiteX1" fmla="*/ 3921332 w 4237670"/>
              <a:gd name="connsiteY1" fmla="*/ 1951743 h 2342545"/>
              <a:gd name="connsiteX2" fmla="*/ 4124390 w 4237670"/>
              <a:gd name="connsiteY2" fmla="*/ 1993729 h 2342545"/>
              <a:gd name="connsiteX3" fmla="*/ 4200528 w 4237670"/>
              <a:gd name="connsiteY3" fmla="*/ 2016138 h 2342545"/>
              <a:gd name="connsiteX4" fmla="*/ 4194622 w 4237670"/>
              <a:gd name="connsiteY4" fmla="*/ 2047257 h 2342545"/>
              <a:gd name="connsiteX5" fmla="*/ 4142410 w 4237670"/>
              <a:gd name="connsiteY5" fmla="*/ 2210546 h 2342545"/>
              <a:gd name="connsiteX6" fmla="*/ 4082334 w 4237670"/>
              <a:gd name="connsiteY6" fmla="*/ 2342540 h 2342545"/>
              <a:gd name="connsiteX7" fmla="*/ 4071162 w 4237670"/>
              <a:gd name="connsiteY7" fmla="*/ 2317995 h 2342545"/>
              <a:gd name="connsiteX8" fmla="*/ 3875807 w 4237670"/>
              <a:gd name="connsiteY8" fmla="*/ 2028568 h 2342545"/>
              <a:gd name="connsiteX9" fmla="*/ 2118835 w 4237670"/>
              <a:gd name="connsiteY9" fmla="*/ 0 h 2342545"/>
              <a:gd name="connsiteX10" fmla="*/ 3466611 w 4237670"/>
              <a:gd name="connsiteY10" fmla="*/ 389081 h 2342545"/>
              <a:gd name="connsiteX11" fmla="*/ 3494314 w 4237670"/>
              <a:gd name="connsiteY11" fmla="*/ 409328 h 2342545"/>
              <a:gd name="connsiteX12" fmla="*/ 3617078 w 4237670"/>
              <a:gd name="connsiteY12" fmla="*/ 499052 h 2342545"/>
              <a:gd name="connsiteX13" fmla="*/ 4194623 w 4237670"/>
              <a:gd name="connsiteY13" fmla="*/ 1360479 h 2342545"/>
              <a:gd name="connsiteX14" fmla="*/ 4195836 w 4237670"/>
              <a:gd name="connsiteY14" fmla="*/ 1366867 h 2342545"/>
              <a:gd name="connsiteX15" fmla="*/ 4226731 w 4237670"/>
              <a:gd name="connsiteY15" fmla="*/ 1529657 h 2342545"/>
              <a:gd name="connsiteX16" fmla="*/ 4237670 w 4237670"/>
              <a:gd name="connsiteY16" fmla="*/ 1703868 h 2342545"/>
              <a:gd name="connsiteX17" fmla="*/ 4226731 w 4237670"/>
              <a:gd name="connsiteY17" fmla="*/ 1878079 h 2342545"/>
              <a:gd name="connsiteX18" fmla="*/ 4200529 w 4237670"/>
              <a:gd name="connsiteY18" fmla="*/ 2016138 h 2342545"/>
              <a:gd name="connsiteX19" fmla="*/ 4124391 w 4237670"/>
              <a:gd name="connsiteY19" fmla="*/ 1993729 h 2342545"/>
              <a:gd name="connsiteX20" fmla="*/ 3921333 w 4237670"/>
              <a:gd name="connsiteY20" fmla="*/ 1951743 h 2342545"/>
              <a:gd name="connsiteX21" fmla="*/ 3789299 w 4237670"/>
              <a:gd name="connsiteY21" fmla="*/ 1935539 h 2342545"/>
              <a:gd name="connsiteX22" fmla="*/ 3753833 w 4237670"/>
              <a:gd name="connsiteY22" fmla="*/ 1897399 h 2342545"/>
              <a:gd name="connsiteX23" fmla="*/ 3617080 w 4237670"/>
              <a:gd name="connsiteY23" fmla="*/ 1776401 h 2342545"/>
              <a:gd name="connsiteX24" fmla="*/ 3494315 w 4237670"/>
              <a:gd name="connsiteY24" fmla="*/ 1686677 h 2342545"/>
              <a:gd name="connsiteX25" fmla="*/ 3466613 w 4237670"/>
              <a:gd name="connsiteY25" fmla="*/ 1666430 h 2342545"/>
              <a:gd name="connsiteX26" fmla="*/ 2943583 w 4237670"/>
              <a:gd name="connsiteY26" fmla="*/ 1411247 h 2342545"/>
              <a:gd name="connsiteX27" fmla="*/ 2792793 w 4237670"/>
              <a:gd name="connsiteY27" fmla="*/ 1366867 h 2342545"/>
              <a:gd name="connsiteX28" fmla="*/ 2748914 w 4237670"/>
              <a:gd name="connsiteY28" fmla="*/ 1353952 h 2342545"/>
              <a:gd name="connsiteX29" fmla="*/ 2118837 w 4237670"/>
              <a:gd name="connsiteY29" fmla="*/ 1277349 h 2342545"/>
              <a:gd name="connsiteX30" fmla="*/ 1488760 w 4237670"/>
              <a:gd name="connsiteY30" fmla="*/ 1353952 h 2342545"/>
              <a:gd name="connsiteX31" fmla="*/ 1412424 w 4237670"/>
              <a:gd name="connsiteY31" fmla="*/ 1376419 h 2342545"/>
              <a:gd name="connsiteX32" fmla="*/ 1294091 w 4237670"/>
              <a:gd name="connsiteY32" fmla="*/ 1411247 h 2342545"/>
              <a:gd name="connsiteX33" fmla="*/ 166511 w 4237670"/>
              <a:gd name="connsiteY33" fmla="*/ 2317995 h 2342545"/>
              <a:gd name="connsiteX34" fmla="*/ 155337 w 4237670"/>
              <a:gd name="connsiteY34" fmla="*/ 2342545 h 2342545"/>
              <a:gd name="connsiteX35" fmla="*/ 95259 w 4237670"/>
              <a:gd name="connsiteY35" fmla="*/ 2210546 h 2342545"/>
              <a:gd name="connsiteX36" fmla="*/ 0 w 4237670"/>
              <a:gd name="connsiteY36" fmla="*/ 1703868 h 2342545"/>
              <a:gd name="connsiteX37" fmla="*/ 1691816 w 4237670"/>
              <a:gd name="connsiteY37" fmla="*/ 34617 h 2342545"/>
              <a:gd name="connsiteX38" fmla="*/ 1825011 w 4237670"/>
              <a:gd name="connsiteY38" fmla="*/ 18270 h 2342545"/>
              <a:gd name="connsiteX39" fmla="*/ 1902196 w 4237670"/>
              <a:gd name="connsiteY39" fmla="*/ 8797 h 2342545"/>
              <a:gd name="connsiteX40" fmla="*/ 2118835 w 4237670"/>
              <a:gd name="connsiteY40" fmla="*/ 0 h 2342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4237670" h="2342545">
                <a:moveTo>
                  <a:pt x="3789298" y="1935539"/>
                </a:moveTo>
                <a:lnTo>
                  <a:pt x="3921332" y="1951743"/>
                </a:lnTo>
                <a:cubicBezTo>
                  <a:pt x="3990298" y="1963091"/>
                  <a:pt x="4058043" y="1977134"/>
                  <a:pt x="4124390" y="1993729"/>
                </a:cubicBezTo>
                <a:lnTo>
                  <a:pt x="4200528" y="2016138"/>
                </a:lnTo>
                <a:lnTo>
                  <a:pt x="4194622" y="2047257"/>
                </a:lnTo>
                <a:cubicBezTo>
                  <a:pt x="4180510" y="2102716"/>
                  <a:pt x="4163047" y="2157193"/>
                  <a:pt x="4142410" y="2210546"/>
                </a:cubicBezTo>
                <a:lnTo>
                  <a:pt x="4082334" y="2342540"/>
                </a:lnTo>
                <a:lnTo>
                  <a:pt x="4071162" y="2317995"/>
                </a:lnTo>
                <a:cubicBezTo>
                  <a:pt x="4017553" y="2216071"/>
                  <a:pt x="3951961" y="2119215"/>
                  <a:pt x="3875807" y="2028568"/>
                </a:cubicBezTo>
                <a:close/>
                <a:moveTo>
                  <a:pt x="2118835" y="0"/>
                </a:moveTo>
                <a:cubicBezTo>
                  <a:pt x="2630798" y="0"/>
                  <a:pt x="3100351" y="146014"/>
                  <a:pt x="3466611" y="389081"/>
                </a:cubicBezTo>
                <a:lnTo>
                  <a:pt x="3494314" y="409328"/>
                </a:lnTo>
                <a:lnTo>
                  <a:pt x="3617078" y="499052"/>
                </a:lnTo>
                <a:cubicBezTo>
                  <a:pt x="3904653" y="730306"/>
                  <a:pt x="4109949" y="1027726"/>
                  <a:pt x="4194623" y="1360479"/>
                </a:cubicBezTo>
                <a:lnTo>
                  <a:pt x="4195836" y="1366867"/>
                </a:lnTo>
                <a:lnTo>
                  <a:pt x="4226731" y="1529657"/>
                </a:lnTo>
                <a:cubicBezTo>
                  <a:pt x="4233965" y="1586937"/>
                  <a:pt x="4237670" y="1645054"/>
                  <a:pt x="4237670" y="1703868"/>
                </a:cubicBezTo>
                <a:cubicBezTo>
                  <a:pt x="4237670" y="1762682"/>
                  <a:pt x="4233965" y="1820800"/>
                  <a:pt x="4226731" y="1878079"/>
                </a:cubicBezTo>
                <a:lnTo>
                  <a:pt x="4200529" y="2016138"/>
                </a:lnTo>
                <a:lnTo>
                  <a:pt x="4124391" y="1993729"/>
                </a:lnTo>
                <a:cubicBezTo>
                  <a:pt x="4058044" y="1977134"/>
                  <a:pt x="3990299" y="1963091"/>
                  <a:pt x="3921333" y="1951743"/>
                </a:cubicBezTo>
                <a:lnTo>
                  <a:pt x="3789299" y="1935539"/>
                </a:lnTo>
                <a:lnTo>
                  <a:pt x="3753833" y="1897399"/>
                </a:lnTo>
                <a:cubicBezTo>
                  <a:pt x="3710653" y="1855323"/>
                  <a:pt x="3665009" y="1814943"/>
                  <a:pt x="3617080" y="1776401"/>
                </a:cubicBezTo>
                <a:lnTo>
                  <a:pt x="3494315" y="1686677"/>
                </a:lnTo>
                <a:lnTo>
                  <a:pt x="3466613" y="1666430"/>
                </a:lnTo>
                <a:cubicBezTo>
                  <a:pt x="3309645" y="1562258"/>
                  <a:pt x="3133704" y="1475913"/>
                  <a:pt x="2943583" y="1411247"/>
                </a:cubicBezTo>
                <a:lnTo>
                  <a:pt x="2792793" y="1366867"/>
                </a:lnTo>
                <a:lnTo>
                  <a:pt x="2748914" y="1353952"/>
                </a:lnTo>
                <a:cubicBezTo>
                  <a:pt x="2549873" y="1304168"/>
                  <a:pt x="2338250" y="1277349"/>
                  <a:pt x="2118837" y="1277349"/>
                </a:cubicBezTo>
                <a:cubicBezTo>
                  <a:pt x="1899425" y="1277349"/>
                  <a:pt x="1687802" y="1304168"/>
                  <a:pt x="1488760" y="1353952"/>
                </a:cubicBezTo>
                <a:lnTo>
                  <a:pt x="1412424" y="1376419"/>
                </a:lnTo>
                <a:lnTo>
                  <a:pt x="1294091" y="1411247"/>
                </a:lnTo>
                <a:cubicBezTo>
                  <a:pt x="787103" y="1583688"/>
                  <a:pt x="380948" y="1910299"/>
                  <a:pt x="166511" y="2317995"/>
                </a:cubicBezTo>
                <a:lnTo>
                  <a:pt x="155337" y="2342545"/>
                </a:lnTo>
                <a:lnTo>
                  <a:pt x="95259" y="2210546"/>
                </a:lnTo>
                <a:cubicBezTo>
                  <a:pt x="33350" y="2050487"/>
                  <a:pt x="0" y="1880309"/>
                  <a:pt x="0" y="1703868"/>
                </a:cubicBezTo>
                <a:cubicBezTo>
                  <a:pt x="0" y="880476"/>
                  <a:pt x="726298" y="193496"/>
                  <a:pt x="1691816" y="34617"/>
                </a:cubicBezTo>
                <a:lnTo>
                  <a:pt x="1825011" y="18270"/>
                </a:lnTo>
                <a:lnTo>
                  <a:pt x="1902196" y="8797"/>
                </a:lnTo>
                <a:cubicBezTo>
                  <a:pt x="1973426" y="2980"/>
                  <a:pt x="2045698" y="0"/>
                  <a:pt x="2118835" y="0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AC7FC837-D97B-25E0-350E-922C25FC7699}"/>
              </a:ext>
            </a:extLst>
          </p:cNvPr>
          <p:cNvSpPr/>
          <p:nvPr/>
        </p:nvSpPr>
        <p:spPr>
          <a:xfrm>
            <a:off x="5645895" y="1188377"/>
            <a:ext cx="3788141" cy="3389466"/>
          </a:xfrm>
          <a:custGeom>
            <a:avLst/>
            <a:gdLst>
              <a:gd name="connsiteX0" fmla="*/ 2375518 w 3788141"/>
              <a:gd name="connsiteY0" fmla="*/ 2654813 h 3389466"/>
              <a:gd name="connsiteX1" fmla="*/ 2494049 w 3788141"/>
              <a:gd name="connsiteY1" fmla="*/ 2689699 h 3389466"/>
              <a:gd name="connsiteX2" fmla="*/ 3017079 w 3788141"/>
              <a:gd name="connsiteY2" fmla="*/ 2944882 h 3389466"/>
              <a:gd name="connsiteX3" fmla="*/ 3067550 w 3788141"/>
              <a:gd name="connsiteY3" fmla="*/ 2981770 h 3389466"/>
              <a:gd name="connsiteX4" fmla="*/ 3017081 w 3788141"/>
              <a:gd name="connsiteY4" fmla="*/ 3018655 h 3389466"/>
              <a:gd name="connsiteX5" fmla="*/ 2494051 w 3788141"/>
              <a:gd name="connsiteY5" fmla="*/ 3273838 h 3389466"/>
              <a:gd name="connsiteX6" fmla="*/ 2375719 w 3788141"/>
              <a:gd name="connsiteY6" fmla="*/ 3308666 h 3389466"/>
              <a:gd name="connsiteX7" fmla="*/ 2375719 w 3788141"/>
              <a:gd name="connsiteY7" fmla="*/ 3308666 h 3389466"/>
              <a:gd name="connsiteX8" fmla="*/ 2299383 w 3788141"/>
              <a:gd name="connsiteY8" fmla="*/ 3331133 h 3389466"/>
              <a:gd name="connsiteX9" fmla="*/ 2096325 w 3788141"/>
              <a:gd name="connsiteY9" fmla="*/ 3373119 h 3389466"/>
              <a:gd name="connsiteX10" fmla="*/ 1963130 w 3788141"/>
              <a:gd name="connsiteY10" fmla="*/ 3389466 h 3389466"/>
              <a:gd name="connsiteX11" fmla="*/ 2050796 w 3788141"/>
              <a:gd name="connsiteY11" fmla="*/ 3295192 h 3389466"/>
              <a:gd name="connsiteX12" fmla="*/ 2246151 w 3788141"/>
              <a:gd name="connsiteY12" fmla="*/ 3005765 h 3389466"/>
              <a:gd name="connsiteX13" fmla="*/ 2257325 w 3788141"/>
              <a:gd name="connsiteY13" fmla="*/ 2981216 h 3389466"/>
              <a:gd name="connsiteX14" fmla="*/ 2257324 w 3788141"/>
              <a:gd name="connsiteY14" fmla="*/ 2981215 h 3389466"/>
              <a:gd name="connsiteX15" fmla="*/ 2317400 w 3788141"/>
              <a:gd name="connsiteY15" fmla="*/ 2849221 h 3389466"/>
              <a:gd name="connsiteX16" fmla="*/ 2369612 w 3788141"/>
              <a:gd name="connsiteY16" fmla="*/ 2685932 h 3389466"/>
              <a:gd name="connsiteX17" fmla="*/ 1669305 w 3788141"/>
              <a:gd name="connsiteY17" fmla="*/ 0 h 3389466"/>
              <a:gd name="connsiteX18" fmla="*/ 3304301 w 3788141"/>
              <a:gd name="connsiteY18" fmla="*/ 620050 h 3389466"/>
              <a:gd name="connsiteX19" fmla="*/ 3338609 w 3788141"/>
              <a:gd name="connsiteY19" fmla="*/ 656945 h 3389466"/>
              <a:gd name="connsiteX20" fmla="*/ 3338611 w 3788141"/>
              <a:gd name="connsiteY20" fmla="*/ 656945 h 3389466"/>
              <a:gd name="connsiteX21" fmla="*/ 3426277 w 3788141"/>
              <a:gd name="connsiteY21" fmla="*/ 751218 h 3389466"/>
              <a:gd name="connsiteX22" fmla="*/ 3788141 w 3788141"/>
              <a:gd name="connsiteY22" fmla="*/ 1703867 h 3389466"/>
              <a:gd name="connsiteX23" fmla="*/ 3777202 w 3788141"/>
              <a:gd name="connsiteY23" fmla="*/ 1878078 h 3389466"/>
              <a:gd name="connsiteX24" fmla="*/ 3751198 w 3788141"/>
              <a:gd name="connsiteY24" fmla="*/ 2015094 h 3389466"/>
              <a:gd name="connsiteX25" fmla="*/ 3674860 w 3788141"/>
              <a:gd name="connsiteY25" fmla="*/ 1992626 h 3389466"/>
              <a:gd name="connsiteX26" fmla="*/ 3523295 w 3788141"/>
              <a:gd name="connsiteY26" fmla="*/ 1959654 h 3389466"/>
              <a:gd name="connsiteX27" fmla="*/ 3471663 w 3788141"/>
              <a:gd name="connsiteY27" fmla="*/ 1951703 h 3389466"/>
              <a:gd name="connsiteX28" fmla="*/ 3445882 w 3788141"/>
              <a:gd name="connsiteY28" fmla="*/ 1946510 h 3389466"/>
              <a:gd name="connsiteX29" fmla="*/ 3419780 w 3788141"/>
              <a:gd name="connsiteY29" fmla="*/ 1943713 h 3389466"/>
              <a:gd name="connsiteX30" fmla="*/ 3367461 w 3788141"/>
              <a:gd name="connsiteY30" fmla="*/ 1935655 h 3389466"/>
              <a:gd name="connsiteX31" fmla="*/ 3044783 w 3788141"/>
              <a:gd name="connsiteY31" fmla="*/ 1916023 h 3389466"/>
              <a:gd name="connsiteX32" fmla="*/ 3207806 w 3788141"/>
              <a:gd name="connsiteY32" fmla="*/ 1920991 h 3389466"/>
              <a:gd name="connsiteX33" fmla="*/ 3419780 w 3788141"/>
              <a:gd name="connsiteY33" fmla="*/ 1943713 h 3389466"/>
              <a:gd name="connsiteX34" fmla="*/ 3471663 w 3788141"/>
              <a:gd name="connsiteY34" fmla="*/ 1951703 h 3389466"/>
              <a:gd name="connsiteX35" fmla="*/ 3674859 w 3788141"/>
              <a:gd name="connsiteY35" fmla="*/ 1992626 h 3389466"/>
              <a:gd name="connsiteX36" fmla="*/ 3751197 w 3788141"/>
              <a:gd name="connsiteY36" fmla="*/ 2015094 h 3389466"/>
              <a:gd name="connsiteX37" fmla="*/ 3745093 w 3788141"/>
              <a:gd name="connsiteY37" fmla="*/ 2047256 h 3389466"/>
              <a:gd name="connsiteX38" fmla="*/ 3167548 w 3788141"/>
              <a:gd name="connsiteY38" fmla="*/ 2908684 h 3389466"/>
              <a:gd name="connsiteX39" fmla="*/ 3067550 w 3788141"/>
              <a:gd name="connsiteY39" fmla="*/ 2981769 h 3389466"/>
              <a:gd name="connsiteX40" fmla="*/ 3017079 w 3788141"/>
              <a:gd name="connsiteY40" fmla="*/ 2944881 h 3389466"/>
              <a:gd name="connsiteX41" fmla="*/ 2494049 w 3788141"/>
              <a:gd name="connsiteY41" fmla="*/ 2689698 h 3389466"/>
              <a:gd name="connsiteX42" fmla="*/ 2375518 w 3788141"/>
              <a:gd name="connsiteY42" fmla="*/ 2654812 h 3389466"/>
              <a:gd name="connsiteX43" fmla="*/ 2401720 w 3788141"/>
              <a:gd name="connsiteY43" fmla="*/ 2516753 h 3389466"/>
              <a:gd name="connsiteX44" fmla="*/ 2412659 w 3788141"/>
              <a:gd name="connsiteY44" fmla="*/ 2342542 h 3389466"/>
              <a:gd name="connsiteX45" fmla="*/ 2401720 w 3788141"/>
              <a:gd name="connsiteY45" fmla="*/ 2168331 h 3389466"/>
              <a:gd name="connsiteX46" fmla="*/ 2370825 w 3788141"/>
              <a:gd name="connsiteY46" fmla="*/ 2005541 h 3389466"/>
              <a:gd name="connsiteX47" fmla="*/ 2370826 w 3788141"/>
              <a:gd name="connsiteY47" fmla="*/ 2005541 h 3389466"/>
              <a:gd name="connsiteX48" fmla="*/ 2369613 w 3788141"/>
              <a:gd name="connsiteY48" fmla="*/ 1999153 h 3389466"/>
              <a:gd name="connsiteX49" fmla="*/ 1792068 w 3788141"/>
              <a:gd name="connsiteY49" fmla="*/ 1137726 h 3389466"/>
              <a:gd name="connsiteX50" fmla="*/ 1669304 w 3788141"/>
              <a:gd name="connsiteY50" fmla="*/ 1048002 h 3389466"/>
              <a:gd name="connsiteX51" fmla="*/ 1669303 w 3788141"/>
              <a:gd name="connsiteY51" fmla="*/ 1048003 h 3389466"/>
              <a:gd name="connsiteX52" fmla="*/ 1641600 w 3788141"/>
              <a:gd name="connsiteY52" fmla="*/ 1027756 h 3389466"/>
              <a:gd name="connsiteX53" fmla="*/ 293824 w 3788141"/>
              <a:gd name="connsiteY53" fmla="*/ 638675 h 3389466"/>
              <a:gd name="connsiteX54" fmla="*/ 77185 w 3788141"/>
              <a:gd name="connsiteY54" fmla="*/ 647472 h 3389466"/>
              <a:gd name="connsiteX55" fmla="*/ 0 w 3788141"/>
              <a:gd name="connsiteY55" fmla="*/ 656945 h 3389466"/>
              <a:gd name="connsiteX56" fmla="*/ 34309 w 3788141"/>
              <a:gd name="connsiteY56" fmla="*/ 620050 h 3389466"/>
              <a:gd name="connsiteX57" fmla="*/ 1669305 w 3788141"/>
              <a:gd name="connsiteY57" fmla="*/ 0 h 3389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3788141" h="3389466">
                <a:moveTo>
                  <a:pt x="2375518" y="2654813"/>
                </a:moveTo>
                <a:lnTo>
                  <a:pt x="2494049" y="2689699"/>
                </a:lnTo>
                <a:cubicBezTo>
                  <a:pt x="2684170" y="2754365"/>
                  <a:pt x="2860110" y="2840710"/>
                  <a:pt x="3017079" y="2944882"/>
                </a:cubicBezTo>
                <a:lnTo>
                  <a:pt x="3067550" y="2981770"/>
                </a:lnTo>
                <a:lnTo>
                  <a:pt x="3017081" y="3018655"/>
                </a:lnTo>
                <a:cubicBezTo>
                  <a:pt x="2860112" y="3122827"/>
                  <a:pt x="2684172" y="3209172"/>
                  <a:pt x="2494051" y="3273838"/>
                </a:cubicBezTo>
                <a:lnTo>
                  <a:pt x="2375719" y="3308666"/>
                </a:lnTo>
                <a:lnTo>
                  <a:pt x="2375719" y="3308666"/>
                </a:lnTo>
                <a:lnTo>
                  <a:pt x="2299383" y="3331133"/>
                </a:lnTo>
                <a:cubicBezTo>
                  <a:pt x="2233036" y="3347728"/>
                  <a:pt x="2165291" y="3361771"/>
                  <a:pt x="2096325" y="3373119"/>
                </a:cubicBezTo>
                <a:lnTo>
                  <a:pt x="1963130" y="3389466"/>
                </a:lnTo>
                <a:lnTo>
                  <a:pt x="2050796" y="3295192"/>
                </a:lnTo>
                <a:cubicBezTo>
                  <a:pt x="2126950" y="3204546"/>
                  <a:pt x="2192542" y="3107689"/>
                  <a:pt x="2246151" y="3005765"/>
                </a:cubicBezTo>
                <a:lnTo>
                  <a:pt x="2257325" y="2981216"/>
                </a:lnTo>
                <a:lnTo>
                  <a:pt x="2257324" y="2981215"/>
                </a:lnTo>
                <a:lnTo>
                  <a:pt x="2317400" y="2849221"/>
                </a:lnTo>
                <a:cubicBezTo>
                  <a:pt x="2338037" y="2795868"/>
                  <a:pt x="2355500" y="2741391"/>
                  <a:pt x="2369612" y="2685932"/>
                </a:cubicBezTo>
                <a:close/>
                <a:moveTo>
                  <a:pt x="1669305" y="0"/>
                </a:moveTo>
                <a:cubicBezTo>
                  <a:pt x="2327543" y="0"/>
                  <a:pt x="2915675" y="241370"/>
                  <a:pt x="3304301" y="620050"/>
                </a:cubicBezTo>
                <a:lnTo>
                  <a:pt x="3338609" y="656945"/>
                </a:lnTo>
                <a:lnTo>
                  <a:pt x="3338611" y="656945"/>
                </a:lnTo>
                <a:lnTo>
                  <a:pt x="3426277" y="751218"/>
                </a:lnTo>
                <a:cubicBezTo>
                  <a:pt x="3654739" y="1023158"/>
                  <a:pt x="3788141" y="1350985"/>
                  <a:pt x="3788141" y="1703867"/>
                </a:cubicBezTo>
                <a:cubicBezTo>
                  <a:pt x="3788141" y="1762681"/>
                  <a:pt x="3784435" y="1820799"/>
                  <a:pt x="3777202" y="1878078"/>
                </a:cubicBezTo>
                <a:lnTo>
                  <a:pt x="3751198" y="2015094"/>
                </a:lnTo>
                <a:lnTo>
                  <a:pt x="3674860" y="1992626"/>
                </a:lnTo>
                <a:cubicBezTo>
                  <a:pt x="3625100" y="1980180"/>
                  <a:pt x="3574553" y="1969169"/>
                  <a:pt x="3523295" y="1959654"/>
                </a:cubicBezTo>
                <a:lnTo>
                  <a:pt x="3471663" y="1951703"/>
                </a:lnTo>
                <a:lnTo>
                  <a:pt x="3445882" y="1946510"/>
                </a:lnTo>
                <a:lnTo>
                  <a:pt x="3419780" y="1943713"/>
                </a:lnTo>
                <a:lnTo>
                  <a:pt x="3367461" y="1935655"/>
                </a:lnTo>
                <a:cubicBezTo>
                  <a:pt x="3262249" y="1922728"/>
                  <a:pt x="3154490" y="1916023"/>
                  <a:pt x="3044783" y="1916023"/>
                </a:cubicBezTo>
                <a:lnTo>
                  <a:pt x="3207806" y="1920991"/>
                </a:lnTo>
                <a:lnTo>
                  <a:pt x="3419780" y="1943713"/>
                </a:lnTo>
                <a:lnTo>
                  <a:pt x="3471663" y="1951703"/>
                </a:lnTo>
                <a:lnTo>
                  <a:pt x="3674859" y="1992626"/>
                </a:lnTo>
                <a:lnTo>
                  <a:pt x="3751197" y="2015094"/>
                </a:lnTo>
                <a:lnTo>
                  <a:pt x="3745093" y="2047256"/>
                </a:lnTo>
                <a:cubicBezTo>
                  <a:pt x="3660418" y="2380009"/>
                  <a:pt x="3455123" y="2677429"/>
                  <a:pt x="3167548" y="2908684"/>
                </a:cubicBezTo>
                <a:lnTo>
                  <a:pt x="3067550" y="2981769"/>
                </a:lnTo>
                <a:lnTo>
                  <a:pt x="3017079" y="2944881"/>
                </a:lnTo>
                <a:cubicBezTo>
                  <a:pt x="2860110" y="2840709"/>
                  <a:pt x="2684170" y="2754364"/>
                  <a:pt x="2494049" y="2689698"/>
                </a:cubicBezTo>
                <a:lnTo>
                  <a:pt x="2375518" y="2654812"/>
                </a:lnTo>
                <a:lnTo>
                  <a:pt x="2401720" y="2516753"/>
                </a:lnTo>
                <a:cubicBezTo>
                  <a:pt x="2408954" y="2459474"/>
                  <a:pt x="2412659" y="2401356"/>
                  <a:pt x="2412659" y="2342542"/>
                </a:cubicBezTo>
                <a:cubicBezTo>
                  <a:pt x="2412659" y="2283728"/>
                  <a:pt x="2408954" y="2225611"/>
                  <a:pt x="2401720" y="2168331"/>
                </a:cubicBezTo>
                <a:lnTo>
                  <a:pt x="2370825" y="2005541"/>
                </a:lnTo>
                <a:lnTo>
                  <a:pt x="2370826" y="2005541"/>
                </a:lnTo>
                <a:lnTo>
                  <a:pt x="2369613" y="1999153"/>
                </a:lnTo>
                <a:cubicBezTo>
                  <a:pt x="2284939" y="1666400"/>
                  <a:pt x="2079643" y="1368980"/>
                  <a:pt x="1792068" y="1137726"/>
                </a:cubicBezTo>
                <a:lnTo>
                  <a:pt x="1669304" y="1048002"/>
                </a:lnTo>
                <a:lnTo>
                  <a:pt x="1669303" y="1048003"/>
                </a:lnTo>
                <a:lnTo>
                  <a:pt x="1641600" y="1027756"/>
                </a:lnTo>
                <a:cubicBezTo>
                  <a:pt x="1275340" y="784689"/>
                  <a:pt x="805787" y="638675"/>
                  <a:pt x="293824" y="638675"/>
                </a:cubicBezTo>
                <a:cubicBezTo>
                  <a:pt x="220687" y="638675"/>
                  <a:pt x="148415" y="641655"/>
                  <a:pt x="77185" y="647472"/>
                </a:cubicBezTo>
                <a:lnTo>
                  <a:pt x="0" y="656945"/>
                </a:lnTo>
                <a:lnTo>
                  <a:pt x="34309" y="620050"/>
                </a:lnTo>
                <a:cubicBezTo>
                  <a:pt x="422935" y="241370"/>
                  <a:pt x="1011068" y="0"/>
                  <a:pt x="1669305" y="0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4C767FB8-D462-A74D-0C60-21C167BB433C}"/>
              </a:ext>
            </a:extLst>
          </p:cNvPr>
          <p:cNvSpPr/>
          <p:nvPr/>
        </p:nvSpPr>
        <p:spPr>
          <a:xfrm>
            <a:off x="6539184" y="4136938"/>
            <a:ext cx="4237670" cy="2342543"/>
          </a:xfrm>
          <a:custGeom>
            <a:avLst/>
            <a:gdLst>
              <a:gd name="connsiteX0" fmla="*/ 187995 w 4237670"/>
              <a:gd name="connsiteY0" fmla="*/ 32657 h 2342543"/>
              <a:gd name="connsiteX1" fmla="*/ 199167 w 4237670"/>
              <a:gd name="connsiteY1" fmla="*/ 57204 h 2342543"/>
              <a:gd name="connsiteX2" fmla="*/ 394522 w 4237670"/>
              <a:gd name="connsiteY2" fmla="*/ 346631 h 2342543"/>
              <a:gd name="connsiteX3" fmla="*/ 482188 w 4237670"/>
              <a:gd name="connsiteY3" fmla="*/ 440905 h 2342543"/>
              <a:gd name="connsiteX4" fmla="*/ 479603 w 4237670"/>
              <a:gd name="connsiteY4" fmla="*/ 440588 h 2342543"/>
              <a:gd name="connsiteX5" fmla="*/ 483839 w 4237670"/>
              <a:gd name="connsiteY5" fmla="*/ 445143 h 2342543"/>
              <a:gd name="connsiteX6" fmla="*/ 620593 w 4237670"/>
              <a:gd name="connsiteY6" fmla="*/ 566142 h 2342543"/>
              <a:gd name="connsiteX7" fmla="*/ 743356 w 4237670"/>
              <a:gd name="connsiteY7" fmla="*/ 655865 h 2342543"/>
              <a:gd name="connsiteX8" fmla="*/ 715653 w 4237670"/>
              <a:gd name="connsiteY8" fmla="*/ 676112 h 2342543"/>
              <a:gd name="connsiteX9" fmla="*/ 192623 w 4237670"/>
              <a:gd name="connsiteY9" fmla="*/ 931295 h 2342543"/>
              <a:gd name="connsiteX10" fmla="*/ 41835 w 4237670"/>
              <a:gd name="connsiteY10" fmla="*/ 975675 h 2342543"/>
              <a:gd name="connsiteX11" fmla="*/ 10939 w 4237670"/>
              <a:gd name="connsiteY11" fmla="*/ 812885 h 2342543"/>
              <a:gd name="connsiteX12" fmla="*/ 0 w 4237670"/>
              <a:gd name="connsiteY12" fmla="*/ 638674 h 2342543"/>
              <a:gd name="connsiteX13" fmla="*/ 10939 w 4237670"/>
              <a:gd name="connsiteY13" fmla="*/ 464463 h 2342543"/>
              <a:gd name="connsiteX14" fmla="*/ 36943 w 4237670"/>
              <a:gd name="connsiteY14" fmla="*/ 327447 h 2342543"/>
              <a:gd name="connsiteX15" fmla="*/ 73744 w 4237670"/>
              <a:gd name="connsiteY15" fmla="*/ 338278 h 2342543"/>
              <a:gd name="connsiteX16" fmla="*/ 75705 w 4237670"/>
              <a:gd name="connsiteY16" fmla="*/ 327942 h 2342543"/>
              <a:gd name="connsiteX17" fmla="*/ 127917 w 4237670"/>
              <a:gd name="connsiteY17" fmla="*/ 164653 h 2342543"/>
              <a:gd name="connsiteX18" fmla="*/ 4082334 w 4237670"/>
              <a:gd name="connsiteY18" fmla="*/ 0 h 2342543"/>
              <a:gd name="connsiteX19" fmla="*/ 4142411 w 4237670"/>
              <a:gd name="connsiteY19" fmla="*/ 131996 h 2342543"/>
              <a:gd name="connsiteX20" fmla="*/ 4237670 w 4237670"/>
              <a:gd name="connsiteY20" fmla="*/ 638674 h 2342543"/>
              <a:gd name="connsiteX21" fmla="*/ 2545854 w 4237670"/>
              <a:gd name="connsiteY21" fmla="*/ 2307925 h 2342543"/>
              <a:gd name="connsiteX22" fmla="*/ 2413819 w 4237670"/>
              <a:gd name="connsiteY22" fmla="*/ 2324130 h 2342543"/>
              <a:gd name="connsiteX23" fmla="*/ 2413818 w 4237670"/>
              <a:gd name="connsiteY23" fmla="*/ 2324131 h 2342543"/>
              <a:gd name="connsiteX24" fmla="*/ 2335474 w 4237670"/>
              <a:gd name="connsiteY24" fmla="*/ 2333746 h 2342543"/>
              <a:gd name="connsiteX25" fmla="*/ 2118835 w 4237670"/>
              <a:gd name="connsiteY25" fmla="*/ 2342543 h 2342543"/>
              <a:gd name="connsiteX26" fmla="*/ 771059 w 4237670"/>
              <a:gd name="connsiteY26" fmla="*/ 1953462 h 2342543"/>
              <a:gd name="connsiteX27" fmla="*/ 743357 w 4237670"/>
              <a:gd name="connsiteY27" fmla="*/ 1933216 h 2342543"/>
              <a:gd name="connsiteX28" fmla="*/ 866122 w 4237670"/>
              <a:gd name="connsiteY28" fmla="*/ 1843492 h 2342543"/>
              <a:gd name="connsiteX29" fmla="*/ 1065777 w 4237670"/>
              <a:gd name="connsiteY29" fmla="*/ 1658127 h 2342543"/>
              <a:gd name="connsiteX30" fmla="*/ 866123 w 4237670"/>
              <a:gd name="connsiteY30" fmla="*/ 1843491 h 2342543"/>
              <a:gd name="connsiteX31" fmla="*/ 743358 w 4237670"/>
              <a:gd name="connsiteY31" fmla="*/ 1933215 h 2342543"/>
              <a:gd name="connsiteX32" fmla="*/ 620594 w 4237670"/>
              <a:gd name="connsiteY32" fmla="*/ 1843491 h 2342543"/>
              <a:gd name="connsiteX33" fmla="*/ 43048 w 4237670"/>
              <a:gd name="connsiteY33" fmla="*/ 982063 h 2342543"/>
              <a:gd name="connsiteX34" fmla="*/ 41836 w 4237670"/>
              <a:gd name="connsiteY34" fmla="*/ 975675 h 2342543"/>
              <a:gd name="connsiteX35" fmla="*/ 192624 w 4237670"/>
              <a:gd name="connsiteY35" fmla="*/ 931295 h 2342543"/>
              <a:gd name="connsiteX36" fmla="*/ 715654 w 4237670"/>
              <a:gd name="connsiteY36" fmla="*/ 676112 h 2342543"/>
              <a:gd name="connsiteX37" fmla="*/ 743357 w 4237670"/>
              <a:gd name="connsiteY37" fmla="*/ 655865 h 2342543"/>
              <a:gd name="connsiteX38" fmla="*/ 771060 w 4237670"/>
              <a:gd name="connsiteY38" fmla="*/ 676112 h 2342543"/>
              <a:gd name="connsiteX39" fmla="*/ 1294090 w 4237670"/>
              <a:gd name="connsiteY39" fmla="*/ 931295 h 2342543"/>
              <a:gd name="connsiteX40" fmla="*/ 1444881 w 4237670"/>
              <a:gd name="connsiteY40" fmla="*/ 975676 h 2342543"/>
              <a:gd name="connsiteX41" fmla="*/ 1444881 w 4237670"/>
              <a:gd name="connsiteY41" fmla="*/ 975678 h 2342543"/>
              <a:gd name="connsiteX42" fmla="*/ 1488758 w 4237670"/>
              <a:gd name="connsiteY42" fmla="*/ 988591 h 2342543"/>
              <a:gd name="connsiteX43" fmla="*/ 2118835 w 4237670"/>
              <a:gd name="connsiteY43" fmla="*/ 1065194 h 2342543"/>
              <a:gd name="connsiteX44" fmla="*/ 2748912 w 4237670"/>
              <a:gd name="connsiteY44" fmla="*/ 988591 h 2342543"/>
              <a:gd name="connsiteX45" fmla="*/ 2825050 w 4237670"/>
              <a:gd name="connsiteY45" fmla="*/ 966182 h 2342543"/>
              <a:gd name="connsiteX46" fmla="*/ 2851252 w 4237670"/>
              <a:gd name="connsiteY46" fmla="*/ 1104241 h 2342543"/>
              <a:gd name="connsiteX47" fmla="*/ 2862191 w 4237670"/>
              <a:gd name="connsiteY47" fmla="*/ 1278452 h 2342543"/>
              <a:gd name="connsiteX48" fmla="*/ 2862191 w 4237670"/>
              <a:gd name="connsiteY48" fmla="*/ 1278451 h 2342543"/>
              <a:gd name="connsiteX49" fmla="*/ 2851252 w 4237670"/>
              <a:gd name="connsiteY49" fmla="*/ 1104240 h 2342543"/>
              <a:gd name="connsiteX50" fmla="*/ 2825050 w 4237670"/>
              <a:gd name="connsiteY50" fmla="*/ 966181 h 2342543"/>
              <a:gd name="connsiteX51" fmla="*/ 2943581 w 4237670"/>
              <a:gd name="connsiteY51" fmla="*/ 931295 h 2342543"/>
              <a:gd name="connsiteX52" fmla="*/ 4071161 w 4237670"/>
              <a:gd name="connsiteY52" fmla="*/ 24547 h 2342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4237670" h="2342543">
                <a:moveTo>
                  <a:pt x="187995" y="32657"/>
                </a:moveTo>
                <a:lnTo>
                  <a:pt x="199167" y="57204"/>
                </a:lnTo>
                <a:cubicBezTo>
                  <a:pt x="252776" y="159128"/>
                  <a:pt x="318368" y="255985"/>
                  <a:pt x="394522" y="346631"/>
                </a:cubicBezTo>
                <a:lnTo>
                  <a:pt x="482188" y="440905"/>
                </a:lnTo>
                <a:lnTo>
                  <a:pt x="479603" y="440588"/>
                </a:lnTo>
                <a:lnTo>
                  <a:pt x="483839" y="445143"/>
                </a:lnTo>
                <a:cubicBezTo>
                  <a:pt x="527020" y="487219"/>
                  <a:pt x="572664" y="527599"/>
                  <a:pt x="620593" y="566142"/>
                </a:cubicBezTo>
                <a:lnTo>
                  <a:pt x="743356" y="655865"/>
                </a:lnTo>
                <a:lnTo>
                  <a:pt x="715653" y="676112"/>
                </a:lnTo>
                <a:cubicBezTo>
                  <a:pt x="558685" y="780284"/>
                  <a:pt x="382744" y="866629"/>
                  <a:pt x="192623" y="931295"/>
                </a:cubicBezTo>
                <a:lnTo>
                  <a:pt x="41835" y="975675"/>
                </a:lnTo>
                <a:lnTo>
                  <a:pt x="10939" y="812885"/>
                </a:lnTo>
                <a:cubicBezTo>
                  <a:pt x="3706" y="755606"/>
                  <a:pt x="0" y="697488"/>
                  <a:pt x="0" y="638674"/>
                </a:cubicBezTo>
                <a:cubicBezTo>
                  <a:pt x="0" y="579860"/>
                  <a:pt x="3706" y="521743"/>
                  <a:pt x="10939" y="464463"/>
                </a:cubicBezTo>
                <a:lnTo>
                  <a:pt x="36943" y="327447"/>
                </a:lnTo>
                <a:lnTo>
                  <a:pt x="73744" y="338278"/>
                </a:lnTo>
                <a:lnTo>
                  <a:pt x="75705" y="327942"/>
                </a:lnTo>
                <a:cubicBezTo>
                  <a:pt x="89818" y="272484"/>
                  <a:pt x="107281" y="218006"/>
                  <a:pt x="127917" y="164653"/>
                </a:cubicBezTo>
                <a:close/>
                <a:moveTo>
                  <a:pt x="4082334" y="0"/>
                </a:moveTo>
                <a:lnTo>
                  <a:pt x="4142411" y="131996"/>
                </a:lnTo>
                <a:cubicBezTo>
                  <a:pt x="4204320" y="292056"/>
                  <a:pt x="4237670" y="462233"/>
                  <a:pt x="4237670" y="638674"/>
                </a:cubicBezTo>
                <a:cubicBezTo>
                  <a:pt x="4237670" y="1462067"/>
                  <a:pt x="3511371" y="2149046"/>
                  <a:pt x="2545854" y="2307925"/>
                </a:cubicBezTo>
                <a:lnTo>
                  <a:pt x="2413819" y="2324130"/>
                </a:lnTo>
                <a:lnTo>
                  <a:pt x="2413818" y="2324131"/>
                </a:lnTo>
                <a:lnTo>
                  <a:pt x="2335474" y="2333746"/>
                </a:lnTo>
                <a:cubicBezTo>
                  <a:pt x="2264245" y="2339563"/>
                  <a:pt x="2191972" y="2342543"/>
                  <a:pt x="2118835" y="2342543"/>
                </a:cubicBezTo>
                <a:cubicBezTo>
                  <a:pt x="1606873" y="2342543"/>
                  <a:pt x="1137319" y="2196529"/>
                  <a:pt x="771059" y="1953462"/>
                </a:cubicBezTo>
                <a:lnTo>
                  <a:pt x="743357" y="1933216"/>
                </a:lnTo>
                <a:lnTo>
                  <a:pt x="866122" y="1843492"/>
                </a:lnTo>
                <a:cubicBezTo>
                  <a:pt x="938016" y="1785678"/>
                  <a:pt x="1004767" y="1723729"/>
                  <a:pt x="1065777" y="1658127"/>
                </a:cubicBezTo>
                <a:lnTo>
                  <a:pt x="866123" y="1843491"/>
                </a:lnTo>
                <a:lnTo>
                  <a:pt x="743358" y="1933215"/>
                </a:lnTo>
                <a:lnTo>
                  <a:pt x="620594" y="1843491"/>
                </a:lnTo>
                <a:cubicBezTo>
                  <a:pt x="333018" y="1612236"/>
                  <a:pt x="127723" y="1314816"/>
                  <a:pt x="43048" y="982063"/>
                </a:cubicBezTo>
                <a:lnTo>
                  <a:pt x="41836" y="975675"/>
                </a:lnTo>
                <a:lnTo>
                  <a:pt x="192624" y="931295"/>
                </a:lnTo>
                <a:cubicBezTo>
                  <a:pt x="382745" y="866629"/>
                  <a:pt x="558686" y="780284"/>
                  <a:pt x="715654" y="676112"/>
                </a:cubicBezTo>
                <a:lnTo>
                  <a:pt x="743357" y="655865"/>
                </a:lnTo>
                <a:lnTo>
                  <a:pt x="771060" y="676112"/>
                </a:lnTo>
                <a:cubicBezTo>
                  <a:pt x="928029" y="780284"/>
                  <a:pt x="1103970" y="866629"/>
                  <a:pt x="1294090" y="931295"/>
                </a:cubicBezTo>
                <a:lnTo>
                  <a:pt x="1444881" y="975676"/>
                </a:lnTo>
                <a:lnTo>
                  <a:pt x="1444881" y="975678"/>
                </a:lnTo>
                <a:lnTo>
                  <a:pt x="1488758" y="988591"/>
                </a:lnTo>
                <a:cubicBezTo>
                  <a:pt x="1687800" y="1038375"/>
                  <a:pt x="1899422" y="1065194"/>
                  <a:pt x="2118835" y="1065194"/>
                </a:cubicBezTo>
                <a:cubicBezTo>
                  <a:pt x="2338248" y="1065194"/>
                  <a:pt x="2549871" y="1038375"/>
                  <a:pt x="2748912" y="988591"/>
                </a:cubicBezTo>
                <a:lnTo>
                  <a:pt x="2825050" y="966182"/>
                </a:lnTo>
                <a:lnTo>
                  <a:pt x="2851252" y="1104241"/>
                </a:lnTo>
                <a:lnTo>
                  <a:pt x="2862191" y="1278452"/>
                </a:lnTo>
                <a:lnTo>
                  <a:pt x="2862191" y="1278451"/>
                </a:lnTo>
                <a:cubicBezTo>
                  <a:pt x="2862191" y="1219637"/>
                  <a:pt x="2858485" y="1161520"/>
                  <a:pt x="2851252" y="1104240"/>
                </a:cubicBezTo>
                <a:lnTo>
                  <a:pt x="2825050" y="966181"/>
                </a:lnTo>
                <a:lnTo>
                  <a:pt x="2943581" y="931295"/>
                </a:lnTo>
                <a:cubicBezTo>
                  <a:pt x="3450569" y="758854"/>
                  <a:pt x="3856724" y="432243"/>
                  <a:pt x="4071161" y="24547"/>
                </a:cubicBezTo>
                <a:close/>
              </a:path>
            </a:pathLst>
          </a:custGeom>
          <a:solidFill>
            <a:schemeClr val="accent5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wrap="square">
            <a:noAutofit/>
          </a:bodyPr>
          <a:lstStyle/>
          <a:p>
            <a:endParaRPr lang="en-IN" dirty="0">
              <a:highlight>
                <a:srgbClr val="FF00FF"/>
              </a:highlight>
            </a:endParaRPr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FC86AA39-2D2C-7934-3FF9-20B60167083D}"/>
              </a:ext>
            </a:extLst>
          </p:cNvPr>
          <p:cNvSpPr/>
          <p:nvPr/>
        </p:nvSpPr>
        <p:spPr>
          <a:xfrm>
            <a:off x="7021372" y="1845322"/>
            <a:ext cx="3788141" cy="3389466"/>
          </a:xfrm>
          <a:custGeom>
            <a:avLst/>
            <a:gdLst>
              <a:gd name="connsiteX0" fmla="*/ 1692073 w 3788141"/>
              <a:gd name="connsiteY0" fmla="*/ 2324825 h 3389466"/>
              <a:gd name="connsiteX1" fmla="*/ 1792069 w 3788141"/>
              <a:gd name="connsiteY1" fmla="*/ 2397908 h 3389466"/>
              <a:gd name="connsiteX2" fmla="*/ 2369614 w 3788141"/>
              <a:gd name="connsiteY2" fmla="*/ 3259335 h 3389466"/>
              <a:gd name="connsiteX3" fmla="*/ 2375520 w 3788141"/>
              <a:gd name="connsiteY3" fmla="*/ 3290454 h 3389466"/>
              <a:gd name="connsiteX4" fmla="*/ 2299382 w 3788141"/>
              <a:gd name="connsiteY4" fmla="*/ 3312863 h 3389466"/>
              <a:gd name="connsiteX5" fmla="*/ 1669305 w 3788141"/>
              <a:gd name="connsiteY5" fmla="*/ 3389466 h 3389466"/>
              <a:gd name="connsiteX6" fmla="*/ 1039228 w 3788141"/>
              <a:gd name="connsiteY6" fmla="*/ 3312863 h 3389466"/>
              <a:gd name="connsiteX7" fmla="*/ 995350 w 3788141"/>
              <a:gd name="connsiteY7" fmla="*/ 3299949 h 3389466"/>
              <a:gd name="connsiteX8" fmla="*/ 1026245 w 3788141"/>
              <a:gd name="connsiteY8" fmla="*/ 3137158 h 3389466"/>
              <a:gd name="connsiteX9" fmla="*/ 1037184 w 3788141"/>
              <a:gd name="connsiteY9" fmla="*/ 2962947 h 3389466"/>
              <a:gd name="connsiteX10" fmla="*/ 1037184 w 3788141"/>
              <a:gd name="connsiteY10" fmla="*/ 2962947 h 3389466"/>
              <a:gd name="connsiteX11" fmla="*/ 1026245 w 3788141"/>
              <a:gd name="connsiteY11" fmla="*/ 3137157 h 3389466"/>
              <a:gd name="connsiteX12" fmla="*/ 995350 w 3788141"/>
              <a:gd name="connsiteY12" fmla="*/ 3299948 h 3389466"/>
              <a:gd name="connsiteX13" fmla="*/ 844559 w 3788141"/>
              <a:gd name="connsiteY13" fmla="*/ 3255567 h 3389466"/>
              <a:gd name="connsiteX14" fmla="*/ 321529 w 3788141"/>
              <a:gd name="connsiteY14" fmla="*/ 3000384 h 3389466"/>
              <a:gd name="connsiteX15" fmla="*/ 293827 w 3788141"/>
              <a:gd name="connsiteY15" fmla="*/ 2980138 h 3389466"/>
              <a:gd name="connsiteX16" fmla="*/ 293826 w 3788141"/>
              <a:gd name="connsiteY16" fmla="*/ 2980138 h 3389466"/>
              <a:gd name="connsiteX17" fmla="*/ 171063 w 3788141"/>
              <a:gd name="connsiteY17" fmla="*/ 2890415 h 3389466"/>
              <a:gd name="connsiteX18" fmla="*/ 34309 w 3788141"/>
              <a:gd name="connsiteY18" fmla="*/ 2769416 h 3389466"/>
              <a:gd name="connsiteX19" fmla="*/ 0 w 3788141"/>
              <a:gd name="connsiteY19" fmla="*/ 2732521 h 3389466"/>
              <a:gd name="connsiteX20" fmla="*/ 77189 w 3788141"/>
              <a:gd name="connsiteY20" fmla="*/ 2741994 h 3389466"/>
              <a:gd name="connsiteX21" fmla="*/ 293828 w 3788141"/>
              <a:gd name="connsiteY21" fmla="*/ 2750791 h 3389466"/>
              <a:gd name="connsiteX22" fmla="*/ 510467 w 3788141"/>
              <a:gd name="connsiteY22" fmla="*/ 2741994 h 3389466"/>
              <a:gd name="connsiteX23" fmla="*/ 587651 w 3788141"/>
              <a:gd name="connsiteY23" fmla="*/ 2732521 h 3389466"/>
              <a:gd name="connsiteX24" fmla="*/ 587652 w 3788141"/>
              <a:gd name="connsiteY24" fmla="*/ 2732520 h 3389466"/>
              <a:gd name="connsiteX25" fmla="*/ 720847 w 3788141"/>
              <a:gd name="connsiteY25" fmla="*/ 2716173 h 3389466"/>
              <a:gd name="connsiteX26" fmla="*/ 923905 w 3788141"/>
              <a:gd name="connsiteY26" fmla="*/ 2674187 h 3389466"/>
              <a:gd name="connsiteX27" fmla="*/ 1000241 w 3788141"/>
              <a:gd name="connsiteY27" fmla="*/ 2651720 h 3389466"/>
              <a:gd name="connsiteX28" fmla="*/ 1000241 w 3788141"/>
              <a:gd name="connsiteY28" fmla="*/ 2651721 h 3389466"/>
              <a:gd name="connsiteX29" fmla="*/ 1118574 w 3788141"/>
              <a:gd name="connsiteY29" fmla="*/ 2616893 h 3389466"/>
              <a:gd name="connsiteX30" fmla="*/ 1641604 w 3788141"/>
              <a:gd name="connsiteY30" fmla="*/ 2361710 h 3389466"/>
              <a:gd name="connsiteX31" fmla="*/ 1963134 w 3788141"/>
              <a:gd name="connsiteY31" fmla="*/ 0 h 3389466"/>
              <a:gd name="connsiteX32" fmla="*/ 2096325 w 3788141"/>
              <a:gd name="connsiteY32" fmla="*/ 16346 h 3389466"/>
              <a:gd name="connsiteX33" fmla="*/ 3788141 w 3788141"/>
              <a:gd name="connsiteY33" fmla="*/ 1685597 h 3389466"/>
              <a:gd name="connsiteX34" fmla="*/ 3692882 w 3788141"/>
              <a:gd name="connsiteY34" fmla="*/ 2192275 h 3389466"/>
              <a:gd name="connsiteX35" fmla="*/ 3632805 w 3788141"/>
              <a:gd name="connsiteY35" fmla="*/ 2324272 h 3389466"/>
              <a:gd name="connsiteX36" fmla="*/ 3621632 w 3788141"/>
              <a:gd name="connsiteY36" fmla="*/ 2348819 h 3389466"/>
              <a:gd name="connsiteX37" fmla="*/ 2494052 w 3788141"/>
              <a:gd name="connsiteY37" fmla="*/ 3255567 h 3389466"/>
              <a:gd name="connsiteX38" fmla="*/ 2375521 w 3788141"/>
              <a:gd name="connsiteY38" fmla="*/ 3290453 h 3389466"/>
              <a:gd name="connsiteX39" fmla="*/ 2369615 w 3788141"/>
              <a:gd name="connsiteY39" fmla="*/ 3259334 h 3389466"/>
              <a:gd name="connsiteX40" fmla="*/ 1792070 w 3788141"/>
              <a:gd name="connsiteY40" fmla="*/ 2397907 h 3389466"/>
              <a:gd name="connsiteX41" fmla="*/ 1692074 w 3788141"/>
              <a:gd name="connsiteY41" fmla="*/ 2324824 h 3389466"/>
              <a:gd name="connsiteX42" fmla="*/ 1792072 w 3788141"/>
              <a:gd name="connsiteY42" fmla="*/ 2251739 h 3389466"/>
              <a:gd name="connsiteX43" fmla="*/ 2369617 w 3788141"/>
              <a:gd name="connsiteY43" fmla="*/ 1390311 h 3389466"/>
              <a:gd name="connsiteX44" fmla="*/ 2375721 w 3788141"/>
              <a:gd name="connsiteY44" fmla="*/ 1358149 h 3389466"/>
              <a:gd name="connsiteX45" fmla="*/ 2401725 w 3788141"/>
              <a:gd name="connsiteY45" fmla="*/ 1221133 h 3389466"/>
              <a:gd name="connsiteX46" fmla="*/ 2412664 w 3788141"/>
              <a:gd name="connsiteY46" fmla="*/ 1046922 h 3389466"/>
              <a:gd name="connsiteX47" fmla="*/ 2050800 w 3788141"/>
              <a:gd name="connsiteY47" fmla="*/ 94273 h 3389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788141" h="3389466">
                <a:moveTo>
                  <a:pt x="1692073" y="2324825"/>
                </a:moveTo>
                <a:lnTo>
                  <a:pt x="1792069" y="2397908"/>
                </a:lnTo>
                <a:cubicBezTo>
                  <a:pt x="2079644" y="2629162"/>
                  <a:pt x="2284939" y="2926582"/>
                  <a:pt x="2369614" y="3259335"/>
                </a:cubicBezTo>
                <a:lnTo>
                  <a:pt x="2375520" y="3290454"/>
                </a:lnTo>
                <a:lnTo>
                  <a:pt x="2299382" y="3312863"/>
                </a:lnTo>
                <a:cubicBezTo>
                  <a:pt x="2100341" y="3362647"/>
                  <a:pt x="1888718" y="3389466"/>
                  <a:pt x="1669305" y="3389466"/>
                </a:cubicBezTo>
                <a:cubicBezTo>
                  <a:pt x="1449892" y="3389466"/>
                  <a:pt x="1238270" y="3362647"/>
                  <a:pt x="1039228" y="3312863"/>
                </a:cubicBezTo>
                <a:lnTo>
                  <a:pt x="995350" y="3299949"/>
                </a:lnTo>
                <a:lnTo>
                  <a:pt x="1026245" y="3137158"/>
                </a:lnTo>
                <a:cubicBezTo>
                  <a:pt x="1033479" y="3079879"/>
                  <a:pt x="1037184" y="3021761"/>
                  <a:pt x="1037184" y="2962947"/>
                </a:cubicBezTo>
                <a:lnTo>
                  <a:pt x="1037184" y="2962947"/>
                </a:lnTo>
                <a:lnTo>
                  <a:pt x="1026245" y="3137157"/>
                </a:lnTo>
                <a:lnTo>
                  <a:pt x="995350" y="3299948"/>
                </a:lnTo>
                <a:lnTo>
                  <a:pt x="844559" y="3255567"/>
                </a:lnTo>
                <a:cubicBezTo>
                  <a:pt x="654439" y="3190901"/>
                  <a:pt x="478498" y="3104556"/>
                  <a:pt x="321529" y="3000384"/>
                </a:cubicBezTo>
                <a:lnTo>
                  <a:pt x="293827" y="2980138"/>
                </a:lnTo>
                <a:lnTo>
                  <a:pt x="293826" y="2980138"/>
                </a:lnTo>
                <a:lnTo>
                  <a:pt x="171063" y="2890415"/>
                </a:lnTo>
                <a:cubicBezTo>
                  <a:pt x="123134" y="2851872"/>
                  <a:pt x="77490" y="2811492"/>
                  <a:pt x="34309" y="2769416"/>
                </a:cubicBezTo>
                <a:lnTo>
                  <a:pt x="0" y="2732521"/>
                </a:lnTo>
                <a:lnTo>
                  <a:pt x="77189" y="2741994"/>
                </a:lnTo>
                <a:cubicBezTo>
                  <a:pt x="148419" y="2747811"/>
                  <a:pt x="220691" y="2750791"/>
                  <a:pt x="293828" y="2750791"/>
                </a:cubicBezTo>
                <a:cubicBezTo>
                  <a:pt x="366966" y="2750791"/>
                  <a:pt x="439238" y="2747811"/>
                  <a:pt x="510467" y="2741994"/>
                </a:cubicBezTo>
                <a:lnTo>
                  <a:pt x="587651" y="2732521"/>
                </a:lnTo>
                <a:lnTo>
                  <a:pt x="587652" y="2732520"/>
                </a:lnTo>
                <a:lnTo>
                  <a:pt x="720847" y="2716173"/>
                </a:lnTo>
                <a:cubicBezTo>
                  <a:pt x="789813" y="2704825"/>
                  <a:pt x="857558" y="2690782"/>
                  <a:pt x="923905" y="2674187"/>
                </a:cubicBezTo>
                <a:lnTo>
                  <a:pt x="1000241" y="2651720"/>
                </a:lnTo>
                <a:lnTo>
                  <a:pt x="1000241" y="2651721"/>
                </a:lnTo>
                <a:lnTo>
                  <a:pt x="1118574" y="2616893"/>
                </a:lnTo>
                <a:cubicBezTo>
                  <a:pt x="1308695" y="2552227"/>
                  <a:pt x="1484635" y="2465882"/>
                  <a:pt x="1641604" y="2361710"/>
                </a:cubicBezTo>
                <a:close/>
                <a:moveTo>
                  <a:pt x="1963134" y="0"/>
                </a:moveTo>
                <a:lnTo>
                  <a:pt x="2096325" y="16346"/>
                </a:lnTo>
                <a:cubicBezTo>
                  <a:pt x="3061842" y="175225"/>
                  <a:pt x="3788141" y="862205"/>
                  <a:pt x="3788141" y="1685597"/>
                </a:cubicBezTo>
                <a:cubicBezTo>
                  <a:pt x="3788141" y="1862038"/>
                  <a:pt x="3754791" y="2032216"/>
                  <a:pt x="3692882" y="2192275"/>
                </a:cubicBezTo>
                <a:lnTo>
                  <a:pt x="3632805" y="2324272"/>
                </a:lnTo>
                <a:lnTo>
                  <a:pt x="3621632" y="2348819"/>
                </a:lnTo>
                <a:cubicBezTo>
                  <a:pt x="3407195" y="2756515"/>
                  <a:pt x="3001040" y="3083126"/>
                  <a:pt x="2494052" y="3255567"/>
                </a:cubicBezTo>
                <a:lnTo>
                  <a:pt x="2375521" y="3290453"/>
                </a:lnTo>
                <a:lnTo>
                  <a:pt x="2369615" y="3259334"/>
                </a:lnTo>
                <a:cubicBezTo>
                  <a:pt x="2284940" y="2926581"/>
                  <a:pt x="2079645" y="2629161"/>
                  <a:pt x="1792070" y="2397907"/>
                </a:cubicBezTo>
                <a:lnTo>
                  <a:pt x="1692074" y="2324824"/>
                </a:lnTo>
                <a:lnTo>
                  <a:pt x="1792072" y="2251739"/>
                </a:lnTo>
                <a:cubicBezTo>
                  <a:pt x="2079647" y="2020484"/>
                  <a:pt x="2284942" y="1723064"/>
                  <a:pt x="2369617" y="1390311"/>
                </a:cubicBezTo>
                <a:lnTo>
                  <a:pt x="2375721" y="1358149"/>
                </a:lnTo>
                <a:lnTo>
                  <a:pt x="2401725" y="1221133"/>
                </a:lnTo>
                <a:cubicBezTo>
                  <a:pt x="2408958" y="1163854"/>
                  <a:pt x="2412664" y="1105736"/>
                  <a:pt x="2412664" y="1046922"/>
                </a:cubicBezTo>
                <a:cubicBezTo>
                  <a:pt x="2412664" y="694040"/>
                  <a:pt x="2279262" y="366213"/>
                  <a:pt x="2050800" y="94273"/>
                </a:cubicBezTo>
                <a:close/>
              </a:path>
            </a:pathLst>
          </a:custGeom>
          <a:solidFill>
            <a:schemeClr val="accent5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8396973E-192B-68BB-B89D-F80FC4BEBB3F}"/>
              </a:ext>
            </a:extLst>
          </p:cNvPr>
          <p:cNvSpPr txBox="1"/>
          <p:nvPr/>
        </p:nvSpPr>
        <p:spPr>
          <a:xfrm>
            <a:off x="1103036" y="2133965"/>
            <a:ext cx="268473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2E3C4E"/>
                </a:solidFill>
                <a:latin typeface="Times New Roman" panose="02020603050405020304" pitchFamily="18" charset="0"/>
                <a:ea typeface="Host Grotesk Medium" pitchFamily="34" charset="-122"/>
                <a:cs typeface="Times New Roman" panose="02020603050405020304" pitchFamily="18" charset="0"/>
              </a:rPr>
              <a:t>Performance Analysis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4B6407AA-30B4-E8A6-AD14-4637C4C3570F}"/>
              </a:ext>
            </a:extLst>
          </p:cNvPr>
          <p:cNvSpPr txBox="1"/>
          <p:nvPr/>
        </p:nvSpPr>
        <p:spPr>
          <a:xfrm>
            <a:off x="1136150" y="4963869"/>
            <a:ext cx="268473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457200" indent="-457200" algn="ctr">
              <a:buFont typeface="Arial" panose="020B0604020202020204" pitchFamily="34" charset="0"/>
              <a:buChar char="•"/>
              <a:defRPr sz="2800">
                <a:solidFill>
                  <a:srgbClr val="2E3C4E"/>
                </a:solidFill>
                <a:latin typeface="Times New Roman" panose="02020603050405020304" pitchFamily="18" charset="0"/>
                <a:ea typeface="Host Grotesk Medium" pitchFamily="34" charset="-122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Total KPI Overview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1667B111-C486-5C9C-2AF0-80C61FD91213}"/>
              </a:ext>
            </a:extLst>
          </p:cNvPr>
          <p:cNvSpPr txBox="1"/>
          <p:nvPr/>
        </p:nvSpPr>
        <p:spPr>
          <a:xfrm>
            <a:off x="5374354" y="7151914"/>
            <a:ext cx="268473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457200" indent="-457200" algn="ctr">
              <a:buFont typeface="Arial" panose="020B0604020202020204" pitchFamily="34" charset="0"/>
              <a:buChar char="•"/>
              <a:defRPr sz="2800">
                <a:solidFill>
                  <a:srgbClr val="2E3C4E"/>
                </a:solidFill>
                <a:latin typeface="Times New Roman" panose="02020603050405020304" pitchFamily="18" charset="0"/>
                <a:ea typeface="Host Grotesk Medium" pitchFamily="34" charset="-122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Panel Sales by Year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98B6C2D8-30AF-B20D-E9D3-CF675D78A549}"/>
              </a:ext>
            </a:extLst>
          </p:cNvPr>
          <p:cNvSpPr txBox="1"/>
          <p:nvPr/>
        </p:nvSpPr>
        <p:spPr>
          <a:xfrm>
            <a:off x="11291701" y="4963868"/>
            <a:ext cx="268473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457200" indent="-457200" algn="ctr">
              <a:buFont typeface="Arial" panose="020B0604020202020204" pitchFamily="34" charset="0"/>
              <a:buChar char="•"/>
              <a:defRPr sz="2800">
                <a:solidFill>
                  <a:srgbClr val="2E3C4E"/>
                </a:solidFill>
                <a:latin typeface="Times New Roman" panose="02020603050405020304" pitchFamily="18" charset="0"/>
                <a:ea typeface="Host Grotesk Medium" pitchFamily="34" charset="-122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Sales Trend Analysis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CB04F65A-B910-90F8-8CED-7DA4DCFD0130}"/>
              </a:ext>
            </a:extLst>
          </p:cNvPr>
          <p:cNvSpPr txBox="1"/>
          <p:nvPr/>
        </p:nvSpPr>
        <p:spPr>
          <a:xfrm>
            <a:off x="10842629" y="2406056"/>
            <a:ext cx="268473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457200" indent="-457200" algn="ctr">
              <a:buFont typeface="Arial" panose="020B0604020202020204" pitchFamily="34" charset="0"/>
              <a:buChar char="•"/>
              <a:defRPr sz="2800">
                <a:solidFill>
                  <a:srgbClr val="2E3C4E"/>
                </a:solidFill>
                <a:latin typeface="Times New Roman" panose="02020603050405020304" pitchFamily="18" charset="0"/>
                <a:ea typeface="Host Grotesk Medium" pitchFamily="34" charset="-122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Profitability Metrics</a:t>
            </a:r>
            <a:endParaRPr lang="en-IN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3E39AFED-1689-D8C2-AD72-F88B778E4398}"/>
              </a:ext>
            </a:extLst>
          </p:cNvPr>
          <p:cNvSpPr txBox="1"/>
          <p:nvPr/>
        </p:nvSpPr>
        <p:spPr>
          <a:xfrm>
            <a:off x="6001156" y="87228"/>
            <a:ext cx="268473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457200" indent="-457200" algn="ctr">
              <a:buFont typeface="Arial" panose="020B0604020202020204" pitchFamily="34" charset="0"/>
              <a:buChar char="•"/>
              <a:defRPr sz="2800">
                <a:solidFill>
                  <a:srgbClr val="2E3C4E"/>
                </a:solidFill>
                <a:latin typeface="Times New Roman" panose="02020603050405020304" pitchFamily="18" charset="0"/>
                <a:ea typeface="Host Grotesk Medium" pitchFamily="34" charset="-122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Challenges &amp; Opportunities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4271712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4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0" descr="preencoded.png">
            <a:extLst>
              <a:ext uri="{FF2B5EF4-FFF2-40B4-BE49-F238E27FC236}">
                <a16:creationId xmlns:a16="http://schemas.microsoft.com/office/drawing/2014/main" id="{0DD76309-FCBE-1ED2-44D9-95AE6CAD3D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9440" y="0"/>
            <a:ext cx="7680960" cy="8229600"/>
          </a:xfrm>
          <a:prstGeom prst="rect">
            <a:avLst/>
          </a:prstGeom>
        </p:spPr>
      </p:pic>
      <p:sp>
        <p:nvSpPr>
          <p:cNvPr id="10" name="Text 0">
            <a:extLst>
              <a:ext uri="{FF2B5EF4-FFF2-40B4-BE49-F238E27FC236}">
                <a16:creationId xmlns:a16="http://schemas.microsoft.com/office/drawing/2014/main" id="{CA7F368F-AE66-A171-BFDD-483C33D5E155}"/>
              </a:ext>
            </a:extLst>
          </p:cNvPr>
          <p:cNvSpPr/>
          <p:nvPr/>
        </p:nvSpPr>
        <p:spPr>
          <a:xfrm>
            <a:off x="793790" y="1350883"/>
            <a:ext cx="57276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Solar Panel Sales Performance Analysis – 2022 to 2025</a:t>
            </a:r>
            <a:endParaRPr lang="en-US" sz="4450" dirty="0"/>
          </a:p>
        </p:txBody>
      </p:sp>
      <p:sp>
        <p:nvSpPr>
          <p:cNvPr id="11" name="Text 1">
            <a:extLst>
              <a:ext uri="{FF2B5EF4-FFF2-40B4-BE49-F238E27FC236}">
                <a16:creationId xmlns:a16="http://schemas.microsoft.com/office/drawing/2014/main" id="{3530A9BA-D60F-71C1-6B33-0012576E0830}"/>
              </a:ext>
            </a:extLst>
          </p:cNvPr>
          <p:cNvSpPr/>
          <p:nvPr/>
        </p:nvSpPr>
        <p:spPr>
          <a:xfrm>
            <a:off x="793790" y="3817382"/>
            <a:ext cx="5727621" cy="8503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Overview of global solar panel sales trends and profitability.</a:t>
            </a:r>
            <a:endParaRPr lang="en-US" sz="2200" dirty="0"/>
          </a:p>
        </p:txBody>
      </p:sp>
      <p:sp>
        <p:nvSpPr>
          <p:cNvPr id="12" name="Text 2">
            <a:extLst>
              <a:ext uri="{FF2B5EF4-FFF2-40B4-BE49-F238E27FC236}">
                <a16:creationId xmlns:a16="http://schemas.microsoft.com/office/drawing/2014/main" id="{F116DC4A-73F5-7422-155A-CDBF3884869C}"/>
              </a:ext>
            </a:extLst>
          </p:cNvPr>
          <p:cNvSpPr/>
          <p:nvPr/>
        </p:nvSpPr>
        <p:spPr>
          <a:xfrm>
            <a:off x="793790" y="4922877"/>
            <a:ext cx="5727621" cy="8503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Performance insights derived from Power BI dashboard analytics.</a:t>
            </a:r>
            <a:endParaRPr lang="en-US" sz="2200" dirty="0"/>
          </a:p>
        </p:txBody>
      </p:sp>
      <p:sp>
        <p:nvSpPr>
          <p:cNvPr id="13" name="Text 3">
            <a:extLst>
              <a:ext uri="{FF2B5EF4-FFF2-40B4-BE49-F238E27FC236}">
                <a16:creationId xmlns:a16="http://schemas.microsoft.com/office/drawing/2014/main" id="{7574AF14-7018-2CA0-B471-78024FCE07DD}"/>
              </a:ext>
            </a:extLst>
          </p:cNvPr>
          <p:cNvSpPr/>
          <p:nvPr/>
        </p:nvSpPr>
        <p:spPr>
          <a:xfrm>
            <a:off x="793790" y="6028373"/>
            <a:ext cx="5727621" cy="8503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Focus: sales growth, regional performance, profit margins, and key customers.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00700723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>
            <a:extLst>
              <a:ext uri="{FF2B5EF4-FFF2-40B4-BE49-F238E27FC236}">
                <a16:creationId xmlns:a16="http://schemas.microsoft.com/office/drawing/2014/main" id="{DE1533CF-72AA-9B3D-91AC-2AF2766A91C4}"/>
              </a:ext>
            </a:extLst>
          </p:cNvPr>
          <p:cNvSpPr/>
          <p:nvPr/>
        </p:nvSpPr>
        <p:spPr>
          <a:xfrm>
            <a:off x="793790" y="238279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95CCDA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Executive Summary</a:t>
            </a:r>
            <a:endParaRPr lang="en-US" sz="2200" dirty="0"/>
          </a:p>
        </p:txBody>
      </p:sp>
      <p:sp>
        <p:nvSpPr>
          <p:cNvPr id="5" name="Text 1">
            <a:extLst>
              <a:ext uri="{FF2B5EF4-FFF2-40B4-BE49-F238E27FC236}">
                <a16:creationId xmlns:a16="http://schemas.microsoft.com/office/drawing/2014/main" id="{8998C9B8-1C1A-18D2-7EA1-BE333C272B56}"/>
              </a:ext>
            </a:extLst>
          </p:cNvPr>
          <p:cNvSpPr/>
          <p:nvPr/>
        </p:nvSpPr>
        <p:spPr>
          <a:xfrm>
            <a:off x="793790" y="3304103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$548.45M</a:t>
            </a:r>
            <a:endParaRPr lang="en-US" sz="5850" dirty="0"/>
          </a:p>
        </p:txBody>
      </p:sp>
      <p:sp>
        <p:nvSpPr>
          <p:cNvPr id="6" name="Text 2">
            <a:extLst>
              <a:ext uri="{FF2B5EF4-FFF2-40B4-BE49-F238E27FC236}">
                <a16:creationId xmlns:a16="http://schemas.microsoft.com/office/drawing/2014/main" id="{99FD17AA-55F3-DA59-ACE7-524FF62BBED6}"/>
              </a:ext>
            </a:extLst>
          </p:cNvPr>
          <p:cNvSpPr/>
          <p:nvPr/>
        </p:nvSpPr>
        <p:spPr>
          <a:xfrm>
            <a:off x="1455420" y="43358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Total Sales</a:t>
            </a:r>
            <a:endParaRPr lang="en-US" sz="2200" dirty="0"/>
          </a:p>
        </p:txBody>
      </p:sp>
      <p:sp>
        <p:nvSpPr>
          <p:cNvPr id="7" name="Text 3">
            <a:extLst>
              <a:ext uri="{FF2B5EF4-FFF2-40B4-BE49-F238E27FC236}">
                <a16:creationId xmlns:a16="http://schemas.microsoft.com/office/drawing/2014/main" id="{3FDCD3B2-2EB7-151B-A426-87973B0CFAC1}"/>
              </a:ext>
            </a:extLst>
          </p:cNvPr>
          <p:cNvSpPr/>
          <p:nvPr/>
        </p:nvSpPr>
        <p:spPr>
          <a:xfrm>
            <a:off x="793790" y="4826318"/>
            <a:ext cx="4158615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across all regions</a:t>
            </a:r>
            <a:endParaRPr lang="en-US" sz="1750" dirty="0"/>
          </a:p>
        </p:txBody>
      </p:sp>
      <p:sp>
        <p:nvSpPr>
          <p:cNvPr id="8" name="Text 4">
            <a:extLst>
              <a:ext uri="{FF2B5EF4-FFF2-40B4-BE49-F238E27FC236}">
                <a16:creationId xmlns:a16="http://schemas.microsoft.com/office/drawing/2014/main" id="{5EF204DC-5B7F-30FE-6C0D-9A78029D0C61}"/>
              </a:ext>
            </a:extLst>
          </p:cNvPr>
          <p:cNvSpPr/>
          <p:nvPr/>
        </p:nvSpPr>
        <p:spPr>
          <a:xfrm>
            <a:off x="5235893" y="3304103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$150.78M</a:t>
            </a:r>
            <a:endParaRPr lang="en-US" sz="5850" dirty="0"/>
          </a:p>
        </p:txBody>
      </p:sp>
      <p:sp>
        <p:nvSpPr>
          <p:cNvPr id="9" name="Text 5">
            <a:extLst>
              <a:ext uri="{FF2B5EF4-FFF2-40B4-BE49-F238E27FC236}">
                <a16:creationId xmlns:a16="http://schemas.microsoft.com/office/drawing/2014/main" id="{DD334256-8084-9DE6-7B14-BC1FCBDCF203}"/>
              </a:ext>
            </a:extLst>
          </p:cNvPr>
          <p:cNvSpPr/>
          <p:nvPr/>
        </p:nvSpPr>
        <p:spPr>
          <a:xfrm>
            <a:off x="5897523" y="43358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Total Profit</a:t>
            </a:r>
            <a:endParaRPr lang="en-US" sz="2200" dirty="0"/>
          </a:p>
        </p:txBody>
      </p:sp>
      <p:sp>
        <p:nvSpPr>
          <p:cNvPr id="10" name="Text 6">
            <a:extLst>
              <a:ext uri="{FF2B5EF4-FFF2-40B4-BE49-F238E27FC236}">
                <a16:creationId xmlns:a16="http://schemas.microsoft.com/office/drawing/2014/main" id="{60682AAE-F4DE-92B9-B532-97A8C3F9A560}"/>
              </a:ext>
            </a:extLst>
          </p:cNvPr>
          <p:cNvSpPr/>
          <p:nvPr/>
        </p:nvSpPr>
        <p:spPr>
          <a:xfrm>
            <a:off x="5235893" y="4826318"/>
            <a:ext cx="4158615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with a 27.49% profit margin</a:t>
            </a:r>
            <a:endParaRPr lang="en-US" sz="1750" dirty="0"/>
          </a:p>
        </p:txBody>
      </p:sp>
      <p:sp>
        <p:nvSpPr>
          <p:cNvPr id="11" name="Text 7">
            <a:extLst>
              <a:ext uri="{FF2B5EF4-FFF2-40B4-BE49-F238E27FC236}">
                <a16:creationId xmlns:a16="http://schemas.microsoft.com/office/drawing/2014/main" id="{5F5FB432-F7AC-A97D-95DF-C8D9802BD358}"/>
              </a:ext>
            </a:extLst>
          </p:cNvPr>
          <p:cNvSpPr/>
          <p:nvPr/>
        </p:nvSpPr>
        <p:spPr>
          <a:xfrm>
            <a:off x="9677995" y="3304103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51.29K</a:t>
            </a:r>
            <a:endParaRPr lang="en-US" sz="5850" dirty="0"/>
          </a:p>
        </p:txBody>
      </p:sp>
      <p:sp>
        <p:nvSpPr>
          <p:cNvPr id="12" name="Text 8">
            <a:extLst>
              <a:ext uri="{FF2B5EF4-FFF2-40B4-BE49-F238E27FC236}">
                <a16:creationId xmlns:a16="http://schemas.microsoft.com/office/drawing/2014/main" id="{40E584A6-4126-593D-5770-DCF6DB3BCCE5}"/>
              </a:ext>
            </a:extLst>
          </p:cNvPr>
          <p:cNvSpPr/>
          <p:nvPr/>
        </p:nvSpPr>
        <p:spPr>
          <a:xfrm>
            <a:off x="10339626" y="43358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Orders Fulfilled</a:t>
            </a:r>
            <a:endParaRPr lang="en-US" sz="2200" dirty="0"/>
          </a:p>
        </p:txBody>
      </p:sp>
      <p:sp>
        <p:nvSpPr>
          <p:cNvPr id="13" name="Text 9">
            <a:extLst>
              <a:ext uri="{FF2B5EF4-FFF2-40B4-BE49-F238E27FC236}">
                <a16:creationId xmlns:a16="http://schemas.microsoft.com/office/drawing/2014/main" id="{AFDDA910-E80F-B1D0-4CA5-09778CDAB102}"/>
              </a:ext>
            </a:extLst>
          </p:cNvPr>
          <p:cNvSpPr/>
          <p:nvPr/>
        </p:nvSpPr>
        <p:spPr>
          <a:xfrm>
            <a:off x="9677995" y="4826318"/>
            <a:ext cx="4158615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total quantity sold of 539K units</a:t>
            </a:r>
            <a:endParaRPr lang="en-US" sz="1750" dirty="0"/>
          </a:p>
        </p:txBody>
      </p:sp>
      <p:sp>
        <p:nvSpPr>
          <p:cNvPr id="14" name="Text 10">
            <a:extLst>
              <a:ext uri="{FF2B5EF4-FFF2-40B4-BE49-F238E27FC236}">
                <a16:creationId xmlns:a16="http://schemas.microsoft.com/office/drawing/2014/main" id="{8B62E5AB-73A8-6FEB-ECB8-9C0C3C814C53}"/>
              </a:ext>
            </a:extLst>
          </p:cNvPr>
          <p:cNvSpPr/>
          <p:nvPr/>
        </p:nvSpPr>
        <p:spPr>
          <a:xfrm>
            <a:off x="793790" y="5421630"/>
            <a:ext cx="13042821" cy="4251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Solid upward trend in solar adoption and profitability metrics.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55108709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>
            <a:extLst>
              <a:ext uri="{FF2B5EF4-FFF2-40B4-BE49-F238E27FC236}">
                <a16:creationId xmlns:a16="http://schemas.microsoft.com/office/drawing/2014/main" id="{68015A1F-7419-C8CA-5508-2BFF99E08B49}"/>
              </a:ext>
            </a:extLst>
          </p:cNvPr>
          <p:cNvSpPr/>
          <p:nvPr/>
        </p:nvSpPr>
        <p:spPr>
          <a:xfrm>
            <a:off x="793790" y="126944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95CCDA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Total KPI Overview</a:t>
            </a:r>
            <a:endParaRPr lang="en-US" sz="4450" dirty="0"/>
          </a:p>
        </p:txBody>
      </p:sp>
      <p:sp>
        <p:nvSpPr>
          <p:cNvPr id="5" name="Shape 1">
            <a:extLst>
              <a:ext uri="{FF2B5EF4-FFF2-40B4-BE49-F238E27FC236}">
                <a16:creationId xmlns:a16="http://schemas.microsoft.com/office/drawing/2014/main" id="{2709D6B6-4F05-D15E-7BB7-37752492F917}"/>
              </a:ext>
            </a:extLst>
          </p:cNvPr>
          <p:cNvSpPr/>
          <p:nvPr/>
        </p:nvSpPr>
        <p:spPr>
          <a:xfrm>
            <a:off x="793790" y="2431852"/>
            <a:ext cx="4196358" cy="1639610"/>
          </a:xfrm>
          <a:prstGeom prst="roundRect">
            <a:avLst>
              <a:gd name="adj" fmla="val 5810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6" name="Text 2">
            <a:extLst>
              <a:ext uri="{FF2B5EF4-FFF2-40B4-BE49-F238E27FC236}">
                <a16:creationId xmlns:a16="http://schemas.microsoft.com/office/drawing/2014/main" id="{1E314260-E274-6CE2-8A09-C994A910C6AA}"/>
              </a:ext>
            </a:extLst>
          </p:cNvPr>
          <p:cNvSpPr/>
          <p:nvPr/>
        </p:nvSpPr>
        <p:spPr>
          <a:xfrm>
            <a:off x="1028224" y="266628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Profit Margin</a:t>
            </a:r>
            <a:endParaRPr lang="en-US" sz="2200" dirty="0"/>
          </a:p>
        </p:txBody>
      </p:sp>
      <p:sp>
        <p:nvSpPr>
          <p:cNvPr id="7" name="Text 3">
            <a:extLst>
              <a:ext uri="{FF2B5EF4-FFF2-40B4-BE49-F238E27FC236}">
                <a16:creationId xmlns:a16="http://schemas.microsoft.com/office/drawing/2014/main" id="{DA0D3AFB-5217-B488-D697-225A551720EF}"/>
              </a:ext>
            </a:extLst>
          </p:cNvPr>
          <p:cNvSpPr/>
          <p:nvPr/>
        </p:nvSpPr>
        <p:spPr>
          <a:xfrm>
            <a:off x="1028224" y="3156704"/>
            <a:ext cx="3727490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b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27.49%</a:t>
            </a: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— indicating healthy operational efficiency.</a:t>
            </a:r>
            <a:endParaRPr lang="en-US" sz="1750" dirty="0"/>
          </a:p>
        </p:txBody>
      </p:sp>
      <p:sp>
        <p:nvSpPr>
          <p:cNvPr id="8" name="Shape 4">
            <a:extLst>
              <a:ext uri="{FF2B5EF4-FFF2-40B4-BE49-F238E27FC236}">
                <a16:creationId xmlns:a16="http://schemas.microsoft.com/office/drawing/2014/main" id="{15B9B7AD-20AB-E28B-AFDF-521E9E59C2C6}"/>
              </a:ext>
            </a:extLst>
          </p:cNvPr>
          <p:cNvSpPr/>
          <p:nvPr/>
        </p:nvSpPr>
        <p:spPr>
          <a:xfrm>
            <a:off x="5216962" y="2431852"/>
            <a:ext cx="4196358" cy="1639610"/>
          </a:xfrm>
          <a:prstGeom prst="roundRect">
            <a:avLst>
              <a:gd name="adj" fmla="val 5810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9" name="Text 5">
            <a:extLst>
              <a:ext uri="{FF2B5EF4-FFF2-40B4-BE49-F238E27FC236}">
                <a16:creationId xmlns:a16="http://schemas.microsoft.com/office/drawing/2014/main" id="{1EB5D8FE-42E0-185C-27A7-3E053EFAF82C}"/>
              </a:ext>
            </a:extLst>
          </p:cNvPr>
          <p:cNvSpPr/>
          <p:nvPr/>
        </p:nvSpPr>
        <p:spPr>
          <a:xfrm>
            <a:off x="5451396" y="266628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Avg Sales per Order</a:t>
            </a:r>
            <a:endParaRPr lang="en-US" sz="2200" dirty="0"/>
          </a:p>
        </p:txBody>
      </p:sp>
      <p:sp>
        <p:nvSpPr>
          <p:cNvPr id="10" name="Text 6">
            <a:extLst>
              <a:ext uri="{FF2B5EF4-FFF2-40B4-BE49-F238E27FC236}">
                <a16:creationId xmlns:a16="http://schemas.microsoft.com/office/drawing/2014/main" id="{1EF01ACA-A9EF-8038-D50F-1BC0BEC32B7F}"/>
              </a:ext>
            </a:extLst>
          </p:cNvPr>
          <p:cNvSpPr/>
          <p:nvPr/>
        </p:nvSpPr>
        <p:spPr>
          <a:xfrm>
            <a:off x="5451396" y="3156704"/>
            <a:ext cx="3727490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b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$10.69K</a:t>
            </a: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 showing strong average transaction size.</a:t>
            </a:r>
            <a:endParaRPr lang="en-US" sz="1750" dirty="0"/>
          </a:p>
        </p:txBody>
      </p:sp>
      <p:sp>
        <p:nvSpPr>
          <p:cNvPr id="11" name="Shape 7">
            <a:extLst>
              <a:ext uri="{FF2B5EF4-FFF2-40B4-BE49-F238E27FC236}">
                <a16:creationId xmlns:a16="http://schemas.microsoft.com/office/drawing/2014/main" id="{856C7EB2-9A50-95B1-FCFA-A4BCA55B40FD}"/>
              </a:ext>
            </a:extLst>
          </p:cNvPr>
          <p:cNvSpPr/>
          <p:nvPr/>
        </p:nvSpPr>
        <p:spPr>
          <a:xfrm>
            <a:off x="9640133" y="2431852"/>
            <a:ext cx="4196358" cy="1639610"/>
          </a:xfrm>
          <a:prstGeom prst="roundRect">
            <a:avLst>
              <a:gd name="adj" fmla="val 5810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2" name="Text 8">
            <a:extLst>
              <a:ext uri="{FF2B5EF4-FFF2-40B4-BE49-F238E27FC236}">
                <a16:creationId xmlns:a16="http://schemas.microsoft.com/office/drawing/2014/main" id="{EBC1D140-05FF-DE3A-57BA-4936EC5F8427}"/>
              </a:ext>
            </a:extLst>
          </p:cNvPr>
          <p:cNvSpPr/>
          <p:nvPr/>
        </p:nvSpPr>
        <p:spPr>
          <a:xfrm>
            <a:off x="9874568" y="266628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Profit per Order</a:t>
            </a:r>
            <a:endParaRPr lang="en-US" sz="2200" dirty="0"/>
          </a:p>
        </p:txBody>
      </p:sp>
      <p:sp>
        <p:nvSpPr>
          <p:cNvPr id="13" name="Text 9">
            <a:extLst>
              <a:ext uri="{FF2B5EF4-FFF2-40B4-BE49-F238E27FC236}">
                <a16:creationId xmlns:a16="http://schemas.microsoft.com/office/drawing/2014/main" id="{4971DD4D-140A-4F00-5D66-F7A47125395F}"/>
              </a:ext>
            </a:extLst>
          </p:cNvPr>
          <p:cNvSpPr/>
          <p:nvPr/>
        </p:nvSpPr>
        <p:spPr>
          <a:xfrm>
            <a:off x="9874568" y="3156704"/>
            <a:ext cx="3727490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b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$2.94K</a:t>
            </a:r>
            <a:endParaRPr lang="en-US" sz="1750" dirty="0"/>
          </a:p>
        </p:txBody>
      </p:sp>
      <p:sp>
        <p:nvSpPr>
          <p:cNvPr id="14" name="Text 10">
            <a:extLst>
              <a:ext uri="{FF2B5EF4-FFF2-40B4-BE49-F238E27FC236}">
                <a16:creationId xmlns:a16="http://schemas.microsoft.com/office/drawing/2014/main" id="{645A60FD-A164-13A9-8E33-E1E33244DDE0}"/>
              </a:ext>
            </a:extLst>
          </p:cNvPr>
          <p:cNvSpPr/>
          <p:nvPr/>
        </p:nvSpPr>
        <p:spPr>
          <a:xfrm>
            <a:off x="793790" y="455342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Sales Growth</a:t>
            </a:r>
            <a:endParaRPr lang="en-US" sz="2200" dirty="0"/>
          </a:p>
        </p:txBody>
      </p:sp>
      <p:sp>
        <p:nvSpPr>
          <p:cNvPr id="15" name="Text 11">
            <a:extLst>
              <a:ext uri="{FF2B5EF4-FFF2-40B4-BE49-F238E27FC236}">
                <a16:creationId xmlns:a16="http://schemas.microsoft.com/office/drawing/2014/main" id="{6B89C2FC-263F-62F8-2228-2C1CDAEE4AC1}"/>
              </a:ext>
            </a:extLst>
          </p:cNvPr>
          <p:cNvSpPr/>
          <p:nvPr/>
        </p:nvSpPr>
        <p:spPr>
          <a:xfrm>
            <a:off x="793790" y="5134570"/>
            <a:ext cx="6244709" cy="4251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5%</a:t>
            </a:r>
            <a:endParaRPr lang="en-US" sz="2200" dirty="0"/>
          </a:p>
        </p:txBody>
      </p:sp>
      <p:sp>
        <p:nvSpPr>
          <p:cNvPr id="16" name="Text 12">
            <a:extLst>
              <a:ext uri="{FF2B5EF4-FFF2-40B4-BE49-F238E27FC236}">
                <a16:creationId xmlns:a16="http://schemas.microsoft.com/office/drawing/2014/main" id="{73F675AD-F183-078B-7AF2-78961FBA83AF}"/>
              </a:ext>
            </a:extLst>
          </p:cNvPr>
          <p:cNvSpPr/>
          <p:nvPr/>
        </p:nvSpPr>
        <p:spPr>
          <a:xfrm>
            <a:off x="7599521" y="455342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Profit Growth</a:t>
            </a:r>
            <a:endParaRPr lang="en-US" sz="2200" dirty="0"/>
          </a:p>
        </p:txBody>
      </p:sp>
      <p:sp>
        <p:nvSpPr>
          <p:cNvPr id="17" name="Text 13">
            <a:extLst>
              <a:ext uri="{FF2B5EF4-FFF2-40B4-BE49-F238E27FC236}">
                <a16:creationId xmlns:a16="http://schemas.microsoft.com/office/drawing/2014/main" id="{77109A78-7A6A-F8E8-651C-902DEF4297DF}"/>
              </a:ext>
            </a:extLst>
          </p:cNvPr>
          <p:cNvSpPr/>
          <p:nvPr/>
        </p:nvSpPr>
        <p:spPr>
          <a:xfrm>
            <a:off x="7599521" y="5134570"/>
            <a:ext cx="6244709" cy="4251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31.81%</a:t>
            </a:r>
            <a:r>
              <a:rPr lang="en-US" sz="22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year-over-year</a:t>
            </a:r>
            <a:endParaRPr lang="en-US" sz="2200" dirty="0"/>
          </a:p>
        </p:txBody>
      </p:sp>
      <p:sp>
        <p:nvSpPr>
          <p:cNvPr id="18" name="Shape 14">
            <a:extLst>
              <a:ext uri="{FF2B5EF4-FFF2-40B4-BE49-F238E27FC236}">
                <a16:creationId xmlns:a16="http://schemas.microsoft.com/office/drawing/2014/main" id="{1CC9D4A9-26A7-12DB-E985-33FEDAEF120A}"/>
              </a:ext>
            </a:extLst>
          </p:cNvPr>
          <p:cNvSpPr/>
          <p:nvPr/>
        </p:nvSpPr>
        <p:spPr>
          <a:xfrm>
            <a:off x="793790" y="6018967"/>
            <a:ext cx="13042821" cy="941070"/>
          </a:xfrm>
          <a:prstGeom prst="roundRect">
            <a:avLst>
              <a:gd name="adj" fmla="val 10123"/>
            </a:avLst>
          </a:prstGeom>
          <a:solidFill>
            <a:srgbClr val="C6E4EB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9" name="Image 0" descr="preencoded.png">
            <a:extLst>
              <a:ext uri="{FF2B5EF4-FFF2-40B4-BE49-F238E27FC236}">
                <a16:creationId xmlns:a16="http://schemas.microsoft.com/office/drawing/2014/main" id="{EE99D357-5BCF-A6B6-18B4-E2BC34A3C5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604" y="6347817"/>
            <a:ext cx="283488" cy="226814"/>
          </a:xfrm>
          <a:prstGeom prst="rect">
            <a:avLst/>
          </a:prstGeom>
        </p:spPr>
      </p:pic>
      <p:sp>
        <p:nvSpPr>
          <p:cNvPr id="20" name="Text 15">
            <a:extLst>
              <a:ext uri="{FF2B5EF4-FFF2-40B4-BE49-F238E27FC236}">
                <a16:creationId xmlns:a16="http://schemas.microsoft.com/office/drawing/2014/main" id="{9BFA123D-8AD3-9749-3AA4-A78BA704B7C0}"/>
              </a:ext>
            </a:extLst>
          </p:cNvPr>
          <p:cNvSpPr/>
          <p:nvPr/>
        </p:nvSpPr>
        <p:spPr>
          <a:xfrm>
            <a:off x="1530906" y="6302454"/>
            <a:ext cx="12078891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i="1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KPI Insight:</a:t>
            </a:r>
            <a:r>
              <a:rPr lang="en-US" sz="175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Strong profitability with moderate sales expansion – a sustainable growth pattern.</a:t>
            </a: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289724373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>
            <a:extLst>
              <a:ext uri="{FF2B5EF4-FFF2-40B4-BE49-F238E27FC236}">
                <a16:creationId xmlns:a16="http://schemas.microsoft.com/office/drawing/2014/main" id="{FDACC74E-DA58-8F20-B1D5-0837559262A7}"/>
              </a:ext>
            </a:extLst>
          </p:cNvPr>
          <p:cNvSpPr/>
          <p:nvPr/>
        </p:nvSpPr>
        <p:spPr>
          <a:xfrm>
            <a:off x="793790" y="266057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Sales Trend Analysis</a:t>
            </a:r>
            <a:endParaRPr lang="en-US" sz="4450" dirty="0"/>
          </a:p>
        </p:txBody>
      </p:sp>
      <p:sp>
        <p:nvSpPr>
          <p:cNvPr id="5" name="Text 1">
            <a:extLst>
              <a:ext uri="{FF2B5EF4-FFF2-40B4-BE49-F238E27FC236}">
                <a16:creationId xmlns:a16="http://schemas.microsoft.com/office/drawing/2014/main" id="{60C2ADD4-DE20-6DE5-5EFF-9BF228DE2170}"/>
              </a:ext>
            </a:extLst>
          </p:cNvPr>
          <p:cNvSpPr/>
          <p:nvPr/>
        </p:nvSpPr>
        <p:spPr>
          <a:xfrm>
            <a:off x="793790" y="3709511"/>
            <a:ext cx="6459141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Monthly sales remained stable between </a:t>
            </a:r>
            <a:r>
              <a:rPr lang="en-US" sz="1750" b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$46M–$50M</a:t>
            </a: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</a:t>
            </a:r>
            <a:endParaRPr lang="en-US" sz="1750" dirty="0"/>
          </a:p>
        </p:txBody>
      </p:sp>
      <p:sp>
        <p:nvSpPr>
          <p:cNvPr id="6" name="Text 2">
            <a:extLst>
              <a:ext uri="{FF2B5EF4-FFF2-40B4-BE49-F238E27FC236}">
                <a16:creationId xmlns:a16="http://schemas.microsoft.com/office/drawing/2014/main" id="{A51D8F68-B9EB-5671-2FAF-4101E3DAB732}"/>
              </a:ext>
            </a:extLst>
          </p:cNvPr>
          <p:cNvSpPr/>
          <p:nvPr/>
        </p:nvSpPr>
        <p:spPr>
          <a:xfrm>
            <a:off x="793790" y="4128968"/>
            <a:ext cx="6459141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Decline observed in </a:t>
            </a:r>
            <a:r>
              <a:rPr lang="en-US" sz="1750" b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Q4 (Oct–Dec)</a:t>
            </a: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– potential for seasonal optimization.</a:t>
            </a:r>
            <a:endParaRPr lang="en-US" sz="1750" dirty="0"/>
          </a:p>
        </p:txBody>
      </p:sp>
      <p:sp>
        <p:nvSpPr>
          <p:cNvPr id="7" name="Text 3">
            <a:extLst>
              <a:ext uri="{FF2B5EF4-FFF2-40B4-BE49-F238E27FC236}">
                <a16:creationId xmlns:a16="http://schemas.microsoft.com/office/drawing/2014/main" id="{DBC6BA08-1E3B-E5C1-9E68-C98373E27BD4}"/>
              </a:ext>
            </a:extLst>
          </p:cNvPr>
          <p:cNvSpPr/>
          <p:nvPr/>
        </p:nvSpPr>
        <p:spPr>
          <a:xfrm>
            <a:off x="793790" y="4888587"/>
            <a:ext cx="6459141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Strategic focus: maintain consistent order volume during lower quarters.</a:t>
            </a:r>
            <a:endParaRPr lang="en-US" sz="1750" dirty="0"/>
          </a:p>
        </p:txBody>
      </p:sp>
      <p:pic>
        <p:nvPicPr>
          <p:cNvPr id="8" name="Image 0" descr="preencoded.png">
            <a:extLst>
              <a:ext uri="{FF2B5EF4-FFF2-40B4-BE49-F238E27FC236}">
                <a16:creationId xmlns:a16="http://schemas.microsoft.com/office/drawing/2014/main" id="{FDC716EB-2A4B-01D9-3B38-05C915DFED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7631" y="0"/>
            <a:ext cx="6912769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24271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0">
            <a:extLst>
              <a:ext uri="{FF2B5EF4-FFF2-40B4-BE49-F238E27FC236}">
                <a16:creationId xmlns:a16="http://schemas.microsoft.com/office/drawing/2014/main" id="{19899614-70A0-BCE5-9467-4246EA687702}"/>
              </a:ext>
            </a:extLst>
          </p:cNvPr>
          <p:cNvSpPr/>
          <p:nvPr/>
        </p:nvSpPr>
        <p:spPr>
          <a:xfrm>
            <a:off x="793790" y="175260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Panel Sales by Year</a:t>
            </a:r>
            <a:endParaRPr lang="en-US" sz="4450" dirty="0"/>
          </a:p>
        </p:txBody>
      </p:sp>
      <p:sp>
        <p:nvSpPr>
          <p:cNvPr id="7" name="Shape 1">
            <a:extLst>
              <a:ext uri="{FF2B5EF4-FFF2-40B4-BE49-F238E27FC236}">
                <a16:creationId xmlns:a16="http://schemas.microsoft.com/office/drawing/2014/main" id="{41AB048C-536A-53CB-8594-451F441B1CAA}"/>
              </a:ext>
            </a:extLst>
          </p:cNvPr>
          <p:cNvSpPr/>
          <p:nvPr/>
        </p:nvSpPr>
        <p:spPr>
          <a:xfrm>
            <a:off x="793790" y="2915007"/>
            <a:ext cx="4196358" cy="2365772"/>
          </a:xfrm>
          <a:prstGeom prst="roundRect">
            <a:avLst>
              <a:gd name="adj" fmla="val 4027"/>
            </a:avLst>
          </a:prstGeom>
          <a:solidFill>
            <a:srgbClr val="FAF9F5"/>
          </a:solidFill>
          <a:ln w="30480">
            <a:solidFill>
              <a:srgbClr val="BFD3D8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8" name="Shape 2">
            <a:extLst>
              <a:ext uri="{FF2B5EF4-FFF2-40B4-BE49-F238E27FC236}">
                <a16:creationId xmlns:a16="http://schemas.microsoft.com/office/drawing/2014/main" id="{204C0C71-14C1-DA08-A082-987F9B122018}"/>
              </a:ext>
            </a:extLst>
          </p:cNvPr>
          <p:cNvSpPr/>
          <p:nvPr/>
        </p:nvSpPr>
        <p:spPr>
          <a:xfrm>
            <a:off x="824270" y="2945487"/>
            <a:ext cx="4135398" cy="680442"/>
          </a:xfrm>
          <a:prstGeom prst="roundRect">
            <a:avLst>
              <a:gd name="adj" fmla="val 8626"/>
            </a:avLst>
          </a:prstGeom>
          <a:solidFill>
            <a:srgbClr val="D9EDF2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9" name="Image 0" descr="preencoded.png">
            <a:extLst>
              <a:ext uri="{FF2B5EF4-FFF2-40B4-BE49-F238E27FC236}">
                <a16:creationId xmlns:a16="http://schemas.microsoft.com/office/drawing/2014/main" id="{2C96A8BF-CA10-26B0-4481-742D077AF6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1888" y="3069193"/>
            <a:ext cx="340162" cy="425291"/>
          </a:xfrm>
          <a:prstGeom prst="rect">
            <a:avLst/>
          </a:prstGeom>
        </p:spPr>
      </p:pic>
      <p:sp>
        <p:nvSpPr>
          <p:cNvPr id="10" name="Text 3">
            <a:extLst>
              <a:ext uri="{FF2B5EF4-FFF2-40B4-BE49-F238E27FC236}">
                <a16:creationId xmlns:a16="http://schemas.microsoft.com/office/drawing/2014/main" id="{5FD7099D-871C-E390-3D98-57A416039C90}"/>
              </a:ext>
            </a:extLst>
          </p:cNvPr>
          <p:cNvSpPr/>
          <p:nvPr/>
        </p:nvSpPr>
        <p:spPr>
          <a:xfrm>
            <a:off x="1051084" y="38527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2025 Projection</a:t>
            </a:r>
            <a:endParaRPr lang="en-US" sz="2200" dirty="0"/>
          </a:p>
        </p:txBody>
      </p:sp>
      <p:sp>
        <p:nvSpPr>
          <p:cNvPr id="11" name="Text 4">
            <a:extLst>
              <a:ext uri="{FF2B5EF4-FFF2-40B4-BE49-F238E27FC236}">
                <a16:creationId xmlns:a16="http://schemas.microsoft.com/office/drawing/2014/main" id="{8030DCCF-5B98-F51C-7A24-4AD76D00E498}"/>
              </a:ext>
            </a:extLst>
          </p:cNvPr>
          <p:cNvSpPr/>
          <p:nvPr/>
        </p:nvSpPr>
        <p:spPr>
          <a:xfrm>
            <a:off x="1051084" y="4343162"/>
            <a:ext cx="3681770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Strong recovery – </a:t>
            </a:r>
            <a:r>
              <a:rPr lang="en-US" sz="1750" b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108.83M in thin-film sales</a:t>
            </a: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</a:t>
            </a:r>
            <a:endParaRPr lang="en-US" sz="1750" dirty="0"/>
          </a:p>
        </p:txBody>
      </p:sp>
      <p:sp>
        <p:nvSpPr>
          <p:cNvPr id="12" name="Shape 5">
            <a:extLst>
              <a:ext uri="{FF2B5EF4-FFF2-40B4-BE49-F238E27FC236}">
                <a16:creationId xmlns:a16="http://schemas.microsoft.com/office/drawing/2014/main" id="{E635E74E-EACA-0B18-698C-580FF9CF2B9B}"/>
              </a:ext>
            </a:extLst>
          </p:cNvPr>
          <p:cNvSpPr/>
          <p:nvPr/>
        </p:nvSpPr>
        <p:spPr>
          <a:xfrm>
            <a:off x="5216962" y="2915007"/>
            <a:ext cx="4196358" cy="2365772"/>
          </a:xfrm>
          <a:prstGeom prst="roundRect">
            <a:avLst>
              <a:gd name="adj" fmla="val 4027"/>
            </a:avLst>
          </a:prstGeom>
          <a:solidFill>
            <a:srgbClr val="FAF9F5"/>
          </a:solidFill>
          <a:ln w="30480">
            <a:solidFill>
              <a:srgbClr val="BFD3D8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3" name="Shape 6">
            <a:extLst>
              <a:ext uri="{FF2B5EF4-FFF2-40B4-BE49-F238E27FC236}">
                <a16:creationId xmlns:a16="http://schemas.microsoft.com/office/drawing/2014/main" id="{8B289CC6-4E25-0937-E105-2D76B9AFDD5E}"/>
              </a:ext>
            </a:extLst>
          </p:cNvPr>
          <p:cNvSpPr/>
          <p:nvPr/>
        </p:nvSpPr>
        <p:spPr>
          <a:xfrm>
            <a:off x="5247442" y="2945487"/>
            <a:ext cx="4135398" cy="680442"/>
          </a:xfrm>
          <a:prstGeom prst="roundRect">
            <a:avLst>
              <a:gd name="adj" fmla="val 8626"/>
            </a:avLst>
          </a:prstGeom>
          <a:solidFill>
            <a:srgbClr val="D9EDF2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4" name="Image 1" descr="preencoded.png">
            <a:extLst>
              <a:ext uri="{FF2B5EF4-FFF2-40B4-BE49-F238E27FC236}">
                <a16:creationId xmlns:a16="http://schemas.microsoft.com/office/drawing/2014/main" id="{C84BD8E9-3630-894A-B491-1860B09981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5060" y="3069193"/>
            <a:ext cx="340162" cy="425291"/>
          </a:xfrm>
          <a:prstGeom prst="rect">
            <a:avLst/>
          </a:prstGeom>
        </p:spPr>
      </p:pic>
      <p:sp>
        <p:nvSpPr>
          <p:cNvPr id="15" name="Text 7">
            <a:extLst>
              <a:ext uri="{FF2B5EF4-FFF2-40B4-BE49-F238E27FC236}">
                <a16:creationId xmlns:a16="http://schemas.microsoft.com/office/drawing/2014/main" id="{028863AA-2D17-101F-BC67-8144B6DE92A8}"/>
              </a:ext>
            </a:extLst>
          </p:cNvPr>
          <p:cNvSpPr/>
          <p:nvPr/>
        </p:nvSpPr>
        <p:spPr>
          <a:xfrm>
            <a:off x="5474256" y="3852743"/>
            <a:ext cx="308681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Mono-crystalline Panels</a:t>
            </a:r>
            <a:endParaRPr lang="en-US" sz="2200" dirty="0"/>
          </a:p>
        </p:txBody>
      </p:sp>
      <p:sp>
        <p:nvSpPr>
          <p:cNvPr id="16" name="Text 8">
            <a:extLst>
              <a:ext uri="{FF2B5EF4-FFF2-40B4-BE49-F238E27FC236}">
                <a16:creationId xmlns:a16="http://schemas.microsoft.com/office/drawing/2014/main" id="{754C38C5-F195-AD90-08B7-077EE69B78C4}"/>
              </a:ext>
            </a:extLst>
          </p:cNvPr>
          <p:cNvSpPr/>
          <p:nvPr/>
        </p:nvSpPr>
        <p:spPr>
          <a:xfrm>
            <a:off x="5474256" y="4343162"/>
            <a:ext cx="3681770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Dominate consistently with </a:t>
            </a:r>
            <a:r>
              <a:rPr lang="en-US" sz="1750" b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~49M units annually</a:t>
            </a: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</a:t>
            </a:r>
            <a:endParaRPr lang="en-US" sz="1750" dirty="0"/>
          </a:p>
        </p:txBody>
      </p:sp>
      <p:sp>
        <p:nvSpPr>
          <p:cNvPr id="17" name="Shape 9">
            <a:extLst>
              <a:ext uri="{FF2B5EF4-FFF2-40B4-BE49-F238E27FC236}">
                <a16:creationId xmlns:a16="http://schemas.microsoft.com/office/drawing/2014/main" id="{FDFF508E-21D1-B577-C767-8637D123F121}"/>
              </a:ext>
            </a:extLst>
          </p:cNvPr>
          <p:cNvSpPr/>
          <p:nvPr/>
        </p:nvSpPr>
        <p:spPr>
          <a:xfrm>
            <a:off x="9640133" y="2915007"/>
            <a:ext cx="4196358" cy="2365772"/>
          </a:xfrm>
          <a:prstGeom prst="roundRect">
            <a:avLst>
              <a:gd name="adj" fmla="val 4027"/>
            </a:avLst>
          </a:prstGeom>
          <a:solidFill>
            <a:srgbClr val="FAF9F5"/>
          </a:solidFill>
          <a:ln w="30480">
            <a:solidFill>
              <a:srgbClr val="BFD3D8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8" name="Shape 10">
            <a:extLst>
              <a:ext uri="{FF2B5EF4-FFF2-40B4-BE49-F238E27FC236}">
                <a16:creationId xmlns:a16="http://schemas.microsoft.com/office/drawing/2014/main" id="{3F0EC1D3-4046-AC56-2CF6-DCF3AA6EA478}"/>
              </a:ext>
            </a:extLst>
          </p:cNvPr>
          <p:cNvSpPr/>
          <p:nvPr/>
        </p:nvSpPr>
        <p:spPr>
          <a:xfrm>
            <a:off x="9670613" y="2945487"/>
            <a:ext cx="4135398" cy="680442"/>
          </a:xfrm>
          <a:prstGeom prst="roundRect">
            <a:avLst>
              <a:gd name="adj" fmla="val 8626"/>
            </a:avLst>
          </a:prstGeom>
          <a:solidFill>
            <a:srgbClr val="D9EDF2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9" name="Image 2" descr="preencoded.png">
            <a:extLst>
              <a:ext uri="{FF2B5EF4-FFF2-40B4-BE49-F238E27FC236}">
                <a16:creationId xmlns:a16="http://schemas.microsoft.com/office/drawing/2014/main" id="{608AB04A-73E2-F299-0356-8C41956D5F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68232" y="3069193"/>
            <a:ext cx="340162" cy="425291"/>
          </a:xfrm>
          <a:prstGeom prst="rect">
            <a:avLst/>
          </a:prstGeom>
        </p:spPr>
      </p:pic>
      <p:sp>
        <p:nvSpPr>
          <p:cNvPr id="20" name="Text 11">
            <a:extLst>
              <a:ext uri="{FF2B5EF4-FFF2-40B4-BE49-F238E27FC236}">
                <a16:creationId xmlns:a16="http://schemas.microsoft.com/office/drawing/2014/main" id="{78AF31D9-F987-E689-6F9B-75CF266C10C4}"/>
              </a:ext>
            </a:extLst>
          </p:cNvPr>
          <p:cNvSpPr/>
          <p:nvPr/>
        </p:nvSpPr>
        <p:spPr>
          <a:xfrm>
            <a:off x="9897427" y="38527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R&amp;D Investment</a:t>
            </a:r>
            <a:endParaRPr lang="en-US" sz="2200" dirty="0"/>
          </a:p>
        </p:txBody>
      </p:sp>
      <p:sp>
        <p:nvSpPr>
          <p:cNvPr id="21" name="Text 12">
            <a:extLst>
              <a:ext uri="{FF2B5EF4-FFF2-40B4-BE49-F238E27FC236}">
                <a16:creationId xmlns:a16="http://schemas.microsoft.com/office/drawing/2014/main" id="{7170EF3B-5DA4-C19E-FC4A-8B5B2FD95E6F}"/>
              </a:ext>
            </a:extLst>
          </p:cNvPr>
          <p:cNvSpPr/>
          <p:nvPr/>
        </p:nvSpPr>
        <p:spPr>
          <a:xfrm>
            <a:off x="9897427" y="4343162"/>
            <a:ext cx="3681770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Continuous investment in thin-film technology has boosted share.</a:t>
            </a:r>
            <a:endParaRPr lang="en-US" sz="1750" dirty="0"/>
          </a:p>
        </p:txBody>
      </p:sp>
      <p:sp>
        <p:nvSpPr>
          <p:cNvPr id="22" name="Shape 13">
            <a:extLst>
              <a:ext uri="{FF2B5EF4-FFF2-40B4-BE49-F238E27FC236}">
                <a16:creationId xmlns:a16="http://schemas.microsoft.com/office/drawing/2014/main" id="{822A1528-8E84-982B-C630-D15890F22D32}"/>
              </a:ext>
            </a:extLst>
          </p:cNvPr>
          <p:cNvSpPr/>
          <p:nvPr/>
        </p:nvSpPr>
        <p:spPr>
          <a:xfrm>
            <a:off x="793790" y="5535930"/>
            <a:ext cx="13042821" cy="941070"/>
          </a:xfrm>
          <a:prstGeom prst="roundRect">
            <a:avLst>
              <a:gd name="adj" fmla="val 10123"/>
            </a:avLst>
          </a:prstGeom>
          <a:solidFill>
            <a:srgbClr val="C6E4EB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23" name="Image 3" descr="preencoded.png">
            <a:extLst>
              <a:ext uri="{FF2B5EF4-FFF2-40B4-BE49-F238E27FC236}">
                <a16:creationId xmlns:a16="http://schemas.microsoft.com/office/drawing/2014/main" id="{5810D85B-C347-4E28-A556-45CA818848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0604" y="5864781"/>
            <a:ext cx="283488" cy="226814"/>
          </a:xfrm>
          <a:prstGeom prst="rect">
            <a:avLst/>
          </a:prstGeom>
        </p:spPr>
      </p:pic>
      <p:sp>
        <p:nvSpPr>
          <p:cNvPr id="24" name="Text 14">
            <a:extLst>
              <a:ext uri="{FF2B5EF4-FFF2-40B4-BE49-F238E27FC236}">
                <a16:creationId xmlns:a16="http://schemas.microsoft.com/office/drawing/2014/main" id="{78E30F18-784D-9BD6-0F72-512376962B61}"/>
              </a:ext>
            </a:extLst>
          </p:cNvPr>
          <p:cNvSpPr/>
          <p:nvPr/>
        </p:nvSpPr>
        <p:spPr>
          <a:xfrm>
            <a:off x="1530906" y="5819418"/>
            <a:ext cx="12078891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i="1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KPI Highlight:</a:t>
            </a:r>
            <a:r>
              <a:rPr lang="en-US" sz="175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Product diversification drives steady annual growth.</a:t>
            </a: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424294564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>
            <a:extLst>
              <a:ext uri="{FF2B5EF4-FFF2-40B4-BE49-F238E27FC236}">
                <a16:creationId xmlns:a16="http://schemas.microsoft.com/office/drawing/2014/main" id="{E7495888-32B0-385E-7E94-AAE24C703235}"/>
              </a:ext>
            </a:extLst>
          </p:cNvPr>
          <p:cNvSpPr/>
          <p:nvPr/>
        </p:nvSpPr>
        <p:spPr>
          <a:xfrm>
            <a:off x="793790" y="1218367"/>
            <a:ext cx="726126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C3643D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Regional Sales Performance</a:t>
            </a:r>
            <a:endParaRPr lang="en-US" sz="4450" dirty="0"/>
          </a:p>
        </p:txBody>
      </p:sp>
      <p:sp>
        <p:nvSpPr>
          <p:cNvPr id="5" name="Shape 1">
            <a:extLst>
              <a:ext uri="{FF2B5EF4-FFF2-40B4-BE49-F238E27FC236}">
                <a16:creationId xmlns:a16="http://schemas.microsoft.com/office/drawing/2014/main" id="{9D10A3F8-CC15-1E8A-61A6-B68A854F6A08}"/>
              </a:ext>
            </a:extLst>
          </p:cNvPr>
          <p:cNvSpPr/>
          <p:nvPr/>
        </p:nvSpPr>
        <p:spPr>
          <a:xfrm>
            <a:off x="793790" y="2380774"/>
            <a:ext cx="4196358" cy="2682954"/>
          </a:xfrm>
          <a:prstGeom prst="roundRect">
            <a:avLst>
              <a:gd name="adj" fmla="val 3551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pic>
        <p:nvPicPr>
          <p:cNvPr id="6" name="Image 0" descr="preencoded.png">
            <a:extLst>
              <a:ext uri="{FF2B5EF4-FFF2-40B4-BE49-F238E27FC236}">
                <a16:creationId xmlns:a16="http://schemas.microsoft.com/office/drawing/2014/main" id="{E56B262A-2A83-2132-47B5-04708FD56B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224" y="2615208"/>
            <a:ext cx="680442" cy="680442"/>
          </a:xfrm>
          <a:prstGeom prst="rect">
            <a:avLst/>
          </a:prstGeom>
        </p:spPr>
      </p:pic>
      <p:pic>
        <p:nvPicPr>
          <p:cNvPr id="7" name="Image 1" descr="preencoded.png">
            <a:extLst>
              <a:ext uri="{FF2B5EF4-FFF2-40B4-BE49-F238E27FC236}">
                <a16:creationId xmlns:a16="http://schemas.microsoft.com/office/drawing/2014/main" id="{1B05215A-701F-D7A0-9A91-B52E125F44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5390" y="2764036"/>
            <a:ext cx="306110" cy="382667"/>
          </a:xfrm>
          <a:prstGeom prst="rect">
            <a:avLst/>
          </a:prstGeom>
        </p:spPr>
      </p:pic>
      <p:sp>
        <p:nvSpPr>
          <p:cNvPr id="8" name="Text 2">
            <a:extLst>
              <a:ext uri="{FF2B5EF4-FFF2-40B4-BE49-F238E27FC236}">
                <a16:creationId xmlns:a16="http://schemas.microsoft.com/office/drawing/2014/main" id="{8D9287E5-8418-70CC-FAF2-B3878829511B}"/>
              </a:ext>
            </a:extLst>
          </p:cNvPr>
          <p:cNvSpPr/>
          <p:nvPr/>
        </p:nvSpPr>
        <p:spPr>
          <a:xfrm>
            <a:off x="1028224" y="35224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Central Region</a:t>
            </a:r>
            <a:endParaRPr lang="en-US" sz="2200" dirty="0"/>
          </a:p>
        </p:txBody>
      </p:sp>
      <p:sp>
        <p:nvSpPr>
          <p:cNvPr id="9" name="Text 3">
            <a:extLst>
              <a:ext uri="{FF2B5EF4-FFF2-40B4-BE49-F238E27FC236}">
                <a16:creationId xmlns:a16="http://schemas.microsoft.com/office/drawing/2014/main" id="{8D741CDC-70D6-D178-0784-504D9CB6518B}"/>
              </a:ext>
            </a:extLst>
          </p:cNvPr>
          <p:cNvSpPr/>
          <p:nvPr/>
        </p:nvSpPr>
        <p:spPr>
          <a:xfrm>
            <a:off x="1028224" y="4012883"/>
            <a:ext cx="3727490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b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$118.15M</a:t>
            </a: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in total sales</a:t>
            </a:r>
            <a:endParaRPr lang="en-US" sz="1750" dirty="0"/>
          </a:p>
        </p:txBody>
      </p:sp>
      <p:sp>
        <p:nvSpPr>
          <p:cNvPr id="10" name="Text 4">
            <a:extLst>
              <a:ext uri="{FF2B5EF4-FFF2-40B4-BE49-F238E27FC236}">
                <a16:creationId xmlns:a16="http://schemas.microsoft.com/office/drawing/2014/main" id="{0AF9F025-0C88-0C3B-8137-59B071DC37B2}"/>
              </a:ext>
            </a:extLst>
          </p:cNvPr>
          <p:cNvSpPr/>
          <p:nvPr/>
        </p:nvSpPr>
        <p:spPr>
          <a:xfrm>
            <a:off x="1028224" y="4489133"/>
            <a:ext cx="3727490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Leads all regions</a:t>
            </a:r>
            <a:endParaRPr lang="en-US" sz="1750" dirty="0"/>
          </a:p>
        </p:txBody>
      </p:sp>
      <p:sp>
        <p:nvSpPr>
          <p:cNvPr id="11" name="Shape 5">
            <a:extLst>
              <a:ext uri="{FF2B5EF4-FFF2-40B4-BE49-F238E27FC236}">
                <a16:creationId xmlns:a16="http://schemas.microsoft.com/office/drawing/2014/main" id="{53229F06-BFC4-A63B-69FB-8266BCCF489D}"/>
              </a:ext>
            </a:extLst>
          </p:cNvPr>
          <p:cNvSpPr/>
          <p:nvPr/>
        </p:nvSpPr>
        <p:spPr>
          <a:xfrm>
            <a:off x="5216962" y="2380774"/>
            <a:ext cx="4196358" cy="2682954"/>
          </a:xfrm>
          <a:prstGeom prst="roundRect">
            <a:avLst>
              <a:gd name="adj" fmla="val 3551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pic>
        <p:nvPicPr>
          <p:cNvPr id="12" name="Image 2" descr="preencoded.png">
            <a:extLst>
              <a:ext uri="{FF2B5EF4-FFF2-40B4-BE49-F238E27FC236}">
                <a16:creationId xmlns:a16="http://schemas.microsoft.com/office/drawing/2014/main" id="{637E50D4-3134-3832-555A-14B7EA8E52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1396" y="2615208"/>
            <a:ext cx="680442" cy="680442"/>
          </a:xfrm>
          <a:prstGeom prst="rect">
            <a:avLst/>
          </a:prstGeom>
        </p:spPr>
      </p:pic>
      <p:pic>
        <p:nvPicPr>
          <p:cNvPr id="13" name="Image 3" descr="preencoded.png">
            <a:extLst>
              <a:ext uri="{FF2B5EF4-FFF2-40B4-BE49-F238E27FC236}">
                <a16:creationId xmlns:a16="http://schemas.microsoft.com/office/drawing/2014/main" id="{047F5D53-0468-CB97-BAAF-4953AAF4B8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38562" y="2764036"/>
            <a:ext cx="306110" cy="382667"/>
          </a:xfrm>
          <a:prstGeom prst="rect">
            <a:avLst/>
          </a:prstGeom>
        </p:spPr>
      </p:pic>
      <p:sp>
        <p:nvSpPr>
          <p:cNvPr id="14" name="Text 6">
            <a:extLst>
              <a:ext uri="{FF2B5EF4-FFF2-40B4-BE49-F238E27FC236}">
                <a16:creationId xmlns:a16="http://schemas.microsoft.com/office/drawing/2014/main" id="{A95D7065-8B74-21FF-5EA4-0F2AACAD0CCD}"/>
              </a:ext>
            </a:extLst>
          </p:cNvPr>
          <p:cNvSpPr/>
          <p:nvPr/>
        </p:nvSpPr>
        <p:spPr>
          <a:xfrm>
            <a:off x="5451396" y="35224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South</a:t>
            </a:r>
            <a:endParaRPr lang="en-US" sz="2200" dirty="0"/>
          </a:p>
        </p:txBody>
      </p:sp>
      <p:sp>
        <p:nvSpPr>
          <p:cNvPr id="15" name="Text 7">
            <a:extLst>
              <a:ext uri="{FF2B5EF4-FFF2-40B4-BE49-F238E27FC236}">
                <a16:creationId xmlns:a16="http://schemas.microsoft.com/office/drawing/2014/main" id="{2CD88898-6057-68CC-0A06-CBF58B757AA3}"/>
              </a:ext>
            </a:extLst>
          </p:cNvPr>
          <p:cNvSpPr/>
          <p:nvPr/>
        </p:nvSpPr>
        <p:spPr>
          <a:xfrm>
            <a:off x="5451396" y="4012883"/>
            <a:ext cx="3727490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b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$71.24M</a:t>
            </a:r>
            <a:endParaRPr lang="en-US" sz="1750" dirty="0"/>
          </a:p>
        </p:txBody>
      </p:sp>
      <p:sp>
        <p:nvSpPr>
          <p:cNvPr id="16" name="Shape 8">
            <a:extLst>
              <a:ext uri="{FF2B5EF4-FFF2-40B4-BE49-F238E27FC236}">
                <a16:creationId xmlns:a16="http://schemas.microsoft.com/office/drawing/2014/main" id="{3ED25A0D-6A5C-3B08-AA8E-A4419AA4A6E3}"/>
              </a:ext>
            </a:extLst>
          </p:cNvPr>
          <p:cNvSpPr/>
          <p:nvPr/>
        </p:nvSpPr>
        <p:spPr>
          <a:xfrm>
            <a:off x="9640133" y="2380774"/>
            <a:ext cx="4196358" cy="2682954"/>
          </a:xfrm>
          <a:prstGeom prst="roundRect">
            <a:avLst>
              <a:gd name="adj" fmla="val 3551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pic>
        <p:nvPicPr>
          <p:cNvPr id="17" name="Image 4" descr="preencoded.png">
            <a:extLst>
              <a:ext uri="{FF2B5EF4-FFF2-40B4-BE49-F238E27FC236}">
                <a16:creationId xmlns:a16="http://schemas.microsoft.com/office/drawing/2014/main" id="{C0072A50-70CA-4A8B-C5D9-E41D041F18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74568" y="2615208"/>
            <a:ext cx="680442" cy="680442"/>
          </a:xfrm>
          <a:prstGeom prst="rect">
            <a:avLst/>
          </a:prstGeom>
        </p:spPr>
      </p:pic>
      <p:pic>
        <p:nvPicPr>
          <p:cNvPr id="18" name="Image 5" descr="preencoded.png">
            <a:extLst>
              <a:ext uri="{FF2B5EF4-FFF2-40B4-BE49-F238E27FC236}">
                <a16:creationId xmlns:a16="http://schemas.microsoft.com/office/drawing/2014/main" id="{E4FAB799-8C9F-6D46-90A7-657E1D4880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61734" y="2764036"/>
            <a:ext cx="306110" cy="382667"/>
          </a:xfrm>
          <a:prstGeom prst="rect">
            <a:avLst/>
          </a:prstGeom>
        </p:spPr>
      </p:pic>
      <p:sp>
        <p:nvSpPr>
          <p:cNvPr id="19" name="Text 9">
            <a:extLst>
              <a:ext uri="{FF2B5EF4-FFF2-40B4-BE49-F238E27FC236}">
                <a16:creationId xmlns:a16="http://schemas.microsoft.com/office/drawing/2014/main" id="{4ADBE7A9-335A-F29F-26D2-B202CD136021}"/>
              </a:ext>
            </a:extLst>
          </p:cNvPr>
          <p:cNvSpPr/>
          <p:nvPr/>
        </p:nvSpPr>
        <p:spPr>
          <a:xfrm>
            <a:off x="9874568" y="35224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EMEA</a:t>
            </a:r>
            <a:endParaRPr lang="en-US" sz="2200" dirty="0"/>
          </a:p>
        </p:txBody>
      </p:sp>
      <p:sp>
        <p:nvSpPr>
          <p:cNvPr id="20" name="Text 10">
            <a:extLst>
              <a:ext uri="{FF2B5EF4-FFF2-40B4-BE49-F238E27FC236}">
                <a16:creationId xmlns:a16="http://schemas.microsoft.com/office/drawing/2014/main" id="{A4644CA8-0F85-9F54-1029-24F18D5DB8FE}"/>
              </a:ext>
            </a:extLst>
          </p:cNvPr>
          <p:cNvSpPr/>
          <p:nvPr/>
        </p:nvSpPr>
        <p:spPr>
          <a:xfrm>
            <a:off x="9874568" y="4012883"/>
            <a:ext cx="3727490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b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$54.15M</a:t>
            </a:r>
            <a:endParaRPr lang="en-US" sz="1750" dirty="0"/>
          </a:p>
        </p:txBody>
      </p:sp>
      <p:sp>
        <p:nvSpPr>
          <p:cNvPr id="21" name="Text 11">
            <a:extLst>
              <a:ext uri="{FF2B5EF4-FFF2-40B4-BE49-F238E27FC236}">
                <a16:creationId xmlns:a16="http://schemas.microsoft.com/office/drawing/2014/main" id="{A7437556-9D64-DA32-1C15-DE9E11E1665E}"/>
              </a:ext>
            </a:extLst>
          </p:cNvPr>
          <p:cNvSpPr/>
          <p:nvPr/>
        </p:nvSpPr>
        <p:spPr>
          <a:xfrm>
            <a:off x="793790" y="554569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95CCDA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Opportunity Zones</a:t>
            </a:r>
            <a:endParaRPr lang="en-US" sz="2200" dirty="0"/>
          </a:p>
        </p:txBody>
      </p:sp>
      <p:sp>
        <p:nvSpPr>
          <p:cNvPr id="22" name="Text 12">
            <a:extLst>
              <a:ext uri="{FF2B5EF4-FFF2-40B4-BE49-F238E27FC236}">
                <a16:creationId xmlns:a16="http://schemas.microsoft.com/office/drawing/2014/main" id="{BFC3DFD8-4E89-95A1-FAA5-2E45B4A6D9F4}"/>
              </a:ext>
            </a:extLst>
          </p:cNvPr>
          <p:cNvSpPr/>
          <p:nvPr/>
        </p:nvSpPr>
        <p:spPr>
          <a:xfrm>
            <a:off x="793790" y="6126837"/>
            <a:ext cx="6244709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Africa and Oceania regions with growing potential.</a:t>
            </a:r>
            <a:endParaRPr lang="en-US" sz="1750" dirty="0"/>
          </a:p>
        </p:txBody>
      </p:sp>
      <p:sp>
        <p:nvSpPr>
          <p:cNvPr id="23" name="Text 13">
            <a:extLst>
              <a:ext uri="{FF2B5EF4-FFF2-40B4-BE49-F238E27FC236}">
                <a16:creationId xmlns:a16="http://schemas.microsoft.com/office/drawing/2014/main" id="{4844A3F0-815B-C3AC-850F-882156555C31}"/>
              </a:ext>
            </a:extLst>
          </p:cNvPr>
          <p:cNvSpPr/>
          <p:nvPr/>
        </p:nvSpPr>
        <p:spPr>
          <a:xfrm>
            <a:off x="7599521" y="554569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64B8C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Decision Insight</a:t>
            </a:r>
            <a:endParaRPr lang="en-US" sz="2200" dirty="0"/>
          </a:p>
        </p:txBody>
      </p:sp>
      <p:sp>
        <p:nvSpPr>
          <p:cNvPr id="24" name="Text 14">
            <a:extLst>
              <a:ext uri="{FF2B5EF4-FFF2-40B4-BE49-F238E27FC236}">
                <a16:creationId xmlns:a16="http://schemas.microsoft.com/office/drawing/2014/main" id="{CE78B128-2701-2A67-6F0D-E73720115BA4}"/>
              </a:ext>
            </a:extLst>
          </p:cNvPr>
          <p:cNvSpPr/>
          <p:nvPr/>
        </p:nvSpPr>
        <p:spPr>
          <a:xfrm>
            <a:off x="7599521" y="6126837"/>
            <a:ext cx="6244709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Expand marketing and partnerships in underperforming regions.</a:t>
            </a: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236742126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>
            <a:extLst>
              <a:ext uri="{FF2B5EF4-FFF2-40B4-BE49-F238E27FC236}">
                <a16:creationId xmlns:a16="http://schemas.microsoft.com/office/drawing/2014/main" id="{1C8FC9B8-41DD-5BB0-A946-DEC1385C4F21}"/>
              </a:ext>
            </a:extLst>
          </p:cNvPr>
          <p:cNvSpPr/>
          <p:nvPr/>
        </p:nvSpPr>
        <p:spPr>
          <a:xfrm>
            <a:off x="793790" y="2365058"/>
            <a:ext cx="809077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Sales by Region (2022–2025)</a:t>
            </a:r>
            <a:endParaRPr lang="en-US" sz="4450" dirty="0"/>
          </a:p>
        </p:txBody>
      </p:sp>
      <p:sp>
        <p:nvSpPr>
          <p:cNvPr id="5" name="Shape 1">
            <a:extLst>
              <a:ext uri="{FF2B5EF4-FFF2-40B4-BE49-F238E27FC236}">
                <a16:creationId xmlns:a16="http://schemas.microsoft.com/office/drawing/2014/main" id="{F30B6C63-FD69-AADE-BD80-E07108030499}"/>
              </a:ext>
            </a:extLst>
          </p:cNvPr>
          <p:cNvSpPr/>
          <p:nvPr/>
        </p:nvSpPr>
        <p:spPr>
          <a:xfrm>
            <a:off x="793790" y="352746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6" name="Text 2">
            <a:extLst>
              <a:ext uri="{FF2B5EF4-FFF2-40B4-BE49-F238E27FC236}">
                <a16:creationId xmlns:a16="http://schemas.microsoft.com/office/drawing/2014/main" id="{93EF8677-B765-EE5B-7FBB-2C2B18E5C0EA}"/>
              </a:ext>
            </a:extLst>
          </p:cNvPr>
          <p:cNvSpPr/>
          <p:nvPr/>
        </p:nvSpPr>
        <p:spPr>
          <a:xfrm>
            <a:off x="1530906" y="3605332"/>
            <a:ext cx="3421499" cy="1062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Consistent dominance from </a:t>
            </a:r>
            <a:r>
              <a:rPr lang="en-US" sz="2200" b="1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Central</a:t>
            </a: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 region across all years.</a:t>
            </a:r>
            <a:endParaRPr lang="en-US" sz="2200" dirty="0"/>
          </a:p>
        </p:txBody>
      </p:sp>
      <p:sp>
        <p:nvSpPr>
          <p:cNvPr id="7" name="Shape 3">
            <a:extLst>
              <a:ext uri="{FF2B5EF4-FFF2-40B4-BE49-F238E27FC236}">
                <a16:creationId xmlns:a16="http://schemas.microsoft.com/office/drawing/2014/main" id="{883B3AC9-52B6-8305-B422-FC7B036554E2}"/>
              </a:ext>
            </a:extLst>
          </p:cNvPr>
          <p:cNvSpPr/>
          <p:nvPr/>
        </p:nvSpPr>
        <p:spPr>
          <a:xfrm>
            <a:off x="5235893" y="352746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8" name="Text 4">
            <a:extLst>
              <a:ext uri="{FF2B5EF4-FFF2-40B4-BE49-F238E27FC236}">
                <a16:creationId xmlns:a16="http://schemas.microsoft.com/office/drawing/2014/main" id="{4E18D212-6E17-CC48-8E5F-4C5052DD4196}"/>
              </a:ext>
            </a:extLst>
          </p:cNvPr>
          <p:cNvSpPr/>
          <p:nvPr/>
        </p:nvSpPr>
        <p:spPr>
          <a:xfrm>
            <a:off x="5973008" y="3605332"/>
            <a:ext cx="3421499" cy="1062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Steady performance</a:t>
            </a: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 from Africa and EMEA, moderate growth pattern.</a:t>
            </a:r>
            <a:endParaRPr lang="en-US" sz="2200" dirty="0"/>
          </a:p>
        </p:txBody>
      </p:sp>
      <p:sp>
        <p:nvSpPr>
          <p:cNvPr id="9" name="Shape 5">
            <a:extLst>
              <a:ext uri="{FF2B5EF4-FFF2-40B4-BE49-F238E27FC236}">
                <a16:creationId xmlns:a16="http://schemas.microsoft.com/office/drawing/2014/main" id="{752FEA4B-C16B-0E40-7C93-515776589E49}"/>
              </a:ext>
            </a:extLst>
          </p:cNvPr>
          <p:cNvSpPr/>
          <p:nvPr/>
        </p:nvSpPr>
        <p:spPr>
          <a:xfrm>
            <a:off x="9677995" y="352746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0" name="Text 6">
            <a:extLst>
              <a:ext uri="{FF2B5EF4-FFF2-40B4-BE49-F238E27FC236}">
                <a16:creationId xmlns:a16="http://schemas.microsoft.com/office/drawing/2014/main" id="{3978447C-3F6D-DA4C-CFAD-0E6AABFC7934}"/>
              </a:ext>
            </a:extLst>
          </p:cNvPr>
          <p:cNvSpPr/>
          <p:nvPr/>
        </p:nvSpPr>
        <p:spPr>
          <a:xfrm>
            <a:off x="10415111" y="3605332"/>
            <a:ext cx="3421499" cy="1062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2025 dip in multiple regions indicates market correction.</a:t>
            </a:r>
            <a:endParaRPr lang="en-US" sz="2200" dirty="0"/>
          </a:p>
        </p:txBody>
      </p:sp>
      <p:sp>
        <p:nvSpPr>
          <p:cNvPr id="11" name="Shape 7">
            <a:extLst>
              <a:ext uri="{FF2B5EF4-FFF2-40B4-BE49-F238E27FC236}">
                <a16:creationId xmlns:a16="http://schemas.microsoft.com/office/drawing/2014/main" id="{EEBE5285-646C-681F-A16B-ADBC13198C25}"/>
              </a:ext>
            </a:extLst>
          </p:cNvPr>
          <p:cNvSpPr/>
          <p:nvPr/>
        </p:nvSpPr>
        <p:spPr>
          <a:xfrm>
            <a:off x="793790" y="4923472"/>
            <a:ext cx="13042821" cy="941070"/>
          </a:xfrm>
          <a:prstGeom prst="roundRect">
            <a:avLst>
              <a:gd name="adj" fmla="val 10123"/>
            </a:avLst>
          </a:prstGeom>
          <a:solidFill>
            <a:srgbClr val="C6E4EB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2" name="Image 0" descr="preencoded.png">
            <a:extLst>
              <a:ext uri="{FF2B5EF4-FFF2-40B4-BE49-F238E27FC236}">
                <a16:creationId xmlns:a16="http://schemas.microsoft.com/office/drawing/2014/main" id="{D46BD902-6762-7E8F-6DA0-CDA609089B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604" y="5252323"/>
            <a:ext cx="283488" cy="226814"/>
          </a:xfrm>
          <a:prstGeom prst="rect">
            <a:avLst/>
          </a:prstGeom>
        </p:spPr>
      </p:pic>
      <p:sp>
        <p:nvSpPr>
          <p:cNvPr id="13" name="Text 8">
            <a:extLst>
              <a:ext uri="{FF2B5EF4-FFF2-40B4-BE49-F238E27FC236}">
                <a16:creationId xmlns:a16="http://schemas.microsoft.com/office/drawing/2014/main" id="{22DB39BA-E981-B53B-E6A3-FE0274264846}"/>
              </a:ext>
            </a:extLst>
          </p:cNvPr>
          <p:cNvSpPr/>
          <p:nvPr/>
        </p:nvSpPr>
        <p:spPr>
          <a:xfrm>
            <a:off x="1530906" y="5206960"/>
            <a:ext cx="12078891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i="1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Strategic KPI:</a:t>
            </a:r>
            <a:r>
              <a:rPr lang="en-US" sz="175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Balance regional dependency to sustain long-term stability.</a:t>
            </a: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315602293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34</TotalTime>
  <Words>692</Words>
  <Application>Microsoft Office PowerPoint</Application>
  <PresentationFormat>Custom</PresentationFormat>
  <Paragraphs>138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5" baseType="lpstr">
      <vt:lpstr>Algerian</vt:lpstr>
      <vt:lpstr>Aptos</vt:lpstr>
      <vt:lpstr>Aptos Display</vt:lpstr>
      <vt:lpstr>Arial</vt:lpstr>
      <vt:lpstr>Host Grotesk Medium</vt:lpstr>
      <vt:lpstr>Roboto</vt:lpstr>
      <vt:lpstr>Times New Roman</vt:lpstr>
      <vt:lpstr>Office Theme</vt:lpstr>
      <vt:lpstr>solar Panel  Sales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 Dhaneesh</dc:creator>
  <cp:lastModifiedBy>J Dhaneesh</cp:lastModifiedBy>
  <cp:revision>1</cp:revision>
  <dcterms:created xsi:type="dcterms:W3CDTF">2025-10-15T17:33:53Z</dcterms:created>
  <dcterms:modified xsi:type="dcterms:W3CDTF">2025-10-15T18:08:24Z</dcterms:modified>
</cp:coreProperties>
</file>